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4" r:id="rId1"/>
    <p:sldMasterId id="2147483656" r:id="rId2"/>
  </p:sldMasterIdLst>
  <p:notesMasterIdLst>
    <p:notesMasterId r:id="rId55"/>
  </p:notesMasterIdLst>
  <p:handoutMasterIdLst>
    <p:handoutMasterId r:id="rId56"/>
  </p:handoutMasterIdLst>
  <p:sldIdLst>
    <p:sldId id="862" r:id="rId3"/>
    <p:sldId id="749" r:id="rId4"/>
    <p:sldId id="863" r:id="rId5"/>
    <p:sldId id="865" r:id="rId6"/>
    <p:sldId id="868" r:id="rId7"/>
    <p:sldId id="866" r:id="rId8"/>
    <p:sldId id="904" r:id="rId9"/>
    <p:sldId id="872" r:id="rId10"/>
    <p:sldId id="873" r:id="rId11"/>
    <p:sldId id="876" r:id="rId12"/>
    <p:sldId id="877" r:id="rId13"/>
    <p:sldId id="878" r:id="rId14"/>
    <p:sldId id="879" r:id="rId15"/>
    <p:sldId id="884" r:id="rId16"/>
    <p:sldId id="887" r:id="rId17"/>
    <p:sldId id="880" r:id="rId18"/>
    <p:sldId id="881" r:id="rId19"/>
    <p:sldId id="882" r:id="rId20"/>
    <p:sldId id="883" r:id="rId21"/>
    <p:sldId id="885" r:id="rId22"/>
    <p:sldId id="888" r:id="rId23"/>
    <p:sldId id="890" r:id="rId24"/>
    <p:sldId id="889" r:id="rId25"/>
    <p:sldId id="897" r:id="rId26"/>
    <p:sldId id="898" r:id="rId27"/>
    <p:sldId id="899" r:id="rId28"/>
    <p:sldId id="891" r:id="rId29"/>
    <p:sldId id="905" r:id="rId30"/>
    <p:sldId id="906" r:id="rId31"/>
    <p:sldId id="892" r:id="rId32"/>
    <p:sldId id="894" r:id="rId33"/>
    <p:sldId id="901" r:id="rId34"/>
    <p:sldId id="893" r:id="rId35"/>
    <p:sldId id="903" r:id="rId36"/>
    <p:sldId id="902" r:id="rId37"/>
    <p:sldId id="907" r:id="rId38"/>
    <p:sldId id="908" r:id="rId39"/>
    <p:sldId id="910" r:id="rId40"/>
    <p:sldId id="909" r:id="rId41"/>
    <p:sldId id="912" r:id="rId42"/>
    <p:sldId id="913" r:id="rId43"/>
    <p:sldId id="914" r:id="rId44"/>
    <p:sldId id="911" r:id="rId45"/>
    <p:sldId id="915" r:id="rId46"/>
    <p:sldId id="918" r:id="rId47"/>
    <p:sldId id="919" r:id="rId48"/>
    <p:sldId id="920" r:id="rId49"/>
    <p:sldId id="916" r:id="rId50"/>
    <p:sldId id="921" r:id="rId51"/>
    <p:sldId id="922" r:id="rId52"/>
    <p:sldId id="923" r:id="rId53"/>
    <p:sldId id="864" r:id="rId54"/>
  </p:sldIdLst>
  <p:sldSz cx="9144000" cy="6858000" type="screen4x3"/>
  <p:notesSz cx="6794500" cy="9906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  <p:cmAuthor id="2" name="Martin Timmer" initials="MT" lastIdx="1" clrIdx="2"/>
  <p:cmAuthor id="3" name="Ivo Roghair" initials="Ivo" lastIdx="1" clrIdx="3"/>
  <p:cmAuthor id="4" name="van Sint Annaland" initials="M.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6571" autoAdjust="0"/>
  </p:normalViewPr>
  <p:slideViewPr>
    <p:cSldViewPr>
      <p:cViewPr varScale="1">
        <p:scale>
          <a:sx n="113" d="100"/>
          <a:sy n="113" d="100"/>
        </p:scale>
        <p:origin x="-20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342" y="-96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59" cy="49522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56" y="0"/>
            <a:ext cx="2944759" cy="495221"/>
          </a:xfrm>
          <a:prstGeom prst="rect">
            <a:avLst/>
          </a:prstGeom>
        </p:spPr>
        <p:txBody>
          <a:bodyPr vert="horz" lIns="91147" tIns="45574" rIns="91147" bIns="45574" rtlCol="0"/>
          <a:lstStyle>
            <a:lvl1pPr algn="r">
              <a:defRPr sz="1200"/>
            </a:lvl1pPr>
          </a:lstStyle>
          <a:p>
            <a:pPr>
              <a:defRPr/>
            </a:pPr>
            <a:fld id="{BEC8ED1E-07D8-4ED7-87B0-4D4220C72E7B}" type="datetimeFigureOut">
              <a:rPr lang="en-US"/>
              <a:pPr>
                <a:defRPr/>
              </a:pPr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98"/>
            <a:ext cx="2944759" cy="49522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56" y="9409198"/>
            <a:ext cx="2944759" cy="495220"/>
          </a:xfrm>
          <a:prstGeom prst="rect">
            <a:avLst/>
          </a:prstGeom>
        </p:spPr>
        <p:txBody>
          <a:bodyPr vert="horz" lIns="91147" tIns="45574" rIns="91147" bIns="45574" rtlCol="0" anchor="b"/>
          <a:lstStyle>
            <a:lvl1pPr algn="r">
              <a:defRPr sz="1200"/>
            </a:lvl1pPr>
          </a:lstStyle>
          <a:p>
            <a:pPr>
              <a:defRPr/>
            </a:pPr>
            <a:fld id="{72247EDA-B71F-41D4-A3E5-F05AA026D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31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759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56" y="0"/>
            <a:ext cx="2944759" cy="4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6" y="4705389"/>
            <a:ext cx="5434648" cy="445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Click to edit Master text styles</a:t>
            </a:r>
          </a:p>
          <a:p>
            <a:pPr lvl="1"/>
            <a:r>
              <a:rPr lang="nl-NL" noProof="0" smtClean="0"/>
              <a:t>Second level</a:t>
            </a:r>
          </a:p>
          <a:p>
            <a:pPr lvl="2"/>
            <a:r>
              <a:rPr lang="nl-NL" noProof="0" smtClean="0"/>
              <a:t>Third level</a:t>
            </a:r>
          </a:p>
          <a:p>
            <a:pPr lvl="3"/>
            <a:r>
              <a:rPr lang="nl-NL" noProof="0" smtClean="0"/>
              <a:t>Fourth level</a:t>
            </a:r>
          </a:p>
          <a:p>
            <a:pPr lvl="4"/>
            <a:r>
              <a:rPr lang="nl-NL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98"/>
            <a:ext cx="2944759" cy="49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56" y="9409198"/>
            <a:ext cx="2944759" cy="49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4" rIns="91147" bIns="4557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8D78ABE-F169-492C-9E8F-9E3973F5235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496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E964E0-1A59-4C21-9F7F-401287AB93A3}" type="slidenum">
              <a:rPr lang="nl-NL" smtClean="0"/>
              <a:pPr/>
              <a:t>0</a:t>
            </a:fld>
            <a:endParaRPr lang="nl-NL" smtClean="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78ABE-F169-492C-9E8F-9E3973F52352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2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0" y="1310087"/>
            <a:ext cx="5588087" cy="3947713"/>
          </a:xfrm>
          <a:prstGeom prst="rect">
            <a:avLst/>
          </a:prstGeom>
        </p:spPr>
      </p:pic>
      <p:pic>
        <p:nvPicPr>
          <p:cNvPr id="5" name="Picture 9" descr="blue titl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het opmaakprofiel van de modelondertitel te bewerken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A4D1E68-3EF9-45B1-AD69-3DD0EEA57C1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58D89-B347-45C6-8BB6-8D501AE68258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93421C5-1E3B-4441-B83A-AC54DFEB5AD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C56F7-93E4-46CA-A2A0-30E29FA52C68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5EA51E8-E989-41AA-BE8A-C7025D76DEB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AAF97-467D-493A-BE3D-B8594F56209D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7993062" cy="454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670300" y="6567488"/>
            <a:ext cx="576263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Page </a:t>
            </a:r>
            <a:fld id="{A2A4C94C-CF34-49E1-9CC5-917B8596510B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305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85F89-896D-4366-80FF-CAAD4E7411CA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4BAE02B-27D8-43BD-A123-289BAB9A079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B50D5-BB0C-4293-AACA-7D8F9103901B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A5ED13C-2FC4-44F9-BA1A-769BB33EDB2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663BA-2D85-4B99-B9BC-E65A9C02943E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31BF7EA-E327-47D9-A515-8D9D77B0A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B24E7-1A82-44A1-A748-D29039CD5A8A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73CC6C71-1D90-4609-A961-3B20D86EB24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50230-3CCA-40A6-BEBD-684B5D24E2E3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CD4A13A-BC0D-4C85-A7D5-21117932CA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55A14-6D7F-4573-9A5A-84F1C6FF1A35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15A570E5-E3D4-4EFE-ADDC-AC65231482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8CF0D-2E17-4B12-80F5-EC1C0BBA20A0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D4DF4E2C-D7BE-4A03-B625-83E2DC1E8A6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761E7-6C7E-4302-AD31-834D799EC9C1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58BF0EB-DF56-4D22-A180-6D649A6FBDA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6B0A2-BB59-4726-BFF5-C9EA252BC780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AC9BA329-79D2-4744-84BE-7D32C2044E4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72213-BA25-4303-9826-5E997D8BE429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A375580-BA23-4787-9C73-D118D16A70B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66B6F-963B-4F1F-8349-F12A2EA964A9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E97C185E-2769-48E2-B6EF-4FBC2D86F27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C5CB1-BFE0-440B-8E2B-4181E07C0AE4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6CDF4C15-7D53-4349-B095-474ADF677F4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43A87-81AF-43FA-AAFD-A0884A64FB06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58A63CE8-3116-4009-972E-A440B1E5898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90358-96A7-4FC7-A12E-C651D25BA1DD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9E75CFA3-B5B5-44AC-88ED-BAEBDA5FDFF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7C211-B684-4129-9E7D-CB50F156EA0D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FDF09DFB-E396-4AD0-90C6-7B95D54963D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AB11A-9E44-45F5-A084-7FBB4CBD04D7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32B0C52B-1B9A-42C7-BD84-8E68ADFAF37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3C0F4-AC1E-485D-B86D-B88A411C4770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C2DE5595-AAAE-430C-B647-CD50EF11EC1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E64F4-EF84-4B15-823E-D925ED369358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Page </a:t>
            </a:r>
            <a:fld id="{46368529-FBBE-4439-B613-591E2339549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4CA74-81F6-406E-ADDE-6342C3F5AFD8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lue bar small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Chemical Engineering and Chemistry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1F6BDCCD-59C0-4A9B-BA11-9482134CB5A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030" name="Picture 11" descr="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2364B9AD-C4AE-4773-ADF3-EB0916F2CE9E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80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6" descr="blue bar smal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21914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nl-NL"/>
              <a:t>/ name of department</a:t>
            </a: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nl-NL"/>
              <a:t>PAGE </a:t>
            </a:r>
            <a:fld id="{8BBB9C20-6C81-4358-AF58-6D325294359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pic>
        <p:nvPicPr>
          <p:cNvPr id="14342" name="Picture 13" descr="logo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15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E0DB011-CB2B-49B3-9A6F-127D69A46B54}" type="datetime1">
              <a:rPr lang="nl-NL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434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ctrTitle"/>
          </p:nvPr>
        </p:nvSpPr>
        <p:spPr>
          <a:xfrm>
            <a:off x="609600" y="2035175"/>
            <a:ext cx="5867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Numerical methods </a:t>
            </a:r>
            <a:br>
              <a:rPr lang="en-US" dirty="0" smtClean="0"/>
            </a:br>
            <a:r>
              <a:rPr lang="en-US" dirty="0" smtClean="0"/>
              <a:t>for Chemical Engineers: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Non-linear equations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8674" name="Subtitle 2"/>
          <p:cNvSpPr>
            <a:spLocks noGrp="1"/>
          </p:cNvSpPr>
          <p:nvPr>
            <p:ph type="subTitle" idx="1"/>
          </p:nvPr>
        </p:nvSpPr>
        <p:spPr>
          <a:xfrm>
            <a:off x="609600" y="4249737"/>
            <a:ext cx="5113337" cy="398463"/>
          </a:xfrm>
        </p:spPr>
        <p:txBody>
          <a:bodyPr/>
          <a:lstStyle/>
          <a:p>
            <a:pPr eaLnBrk="1" hangingPunct="1"/>
            <a:r>
              <a:rPr lang="en-US" dirty="0" smtClean="0"/>
              <a:t>Prof.dr.ir. Martin van Sint </a:t>
            </a:r>
            <a:r>
              <a:rPr lang="en-US" dirty="0" err="1" smtClean="0"/>
              <a:t>Annaland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Dr.ir. Ivo </a:t>
            </a:r>
            <a:r>
              <a:rPr lang="en-US" dirty="0" err="1" smtClean="0"/>
              <a:t>Roghair</a:t>
            </a:r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685800" y="5545137"/>
            <a:ext cx="51133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sz="1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chemeClr val="tx1"/>
                </a:solidFill>
              </a:rPr>
              <a:t>Chemical process Intensification</a:t>
            </a:r>
            <a:br>
              <a:rPr lang="en-US" kern="0" dirty="0" smtClean="0">
                <a:solidFill>
                  <a:schemeClr val="tx1"/>
                </a:solidFill>
              </a:rPr>
            </a:br>
            <a:r>
              <a:rPr lang="en-US" kern="0" dirty="0" smtClean="0">
                <a:solidFill>
                  <a:schemeClr val="tx1"/>
                </a:solidFill>
              </a:rPr>
              <a:t/>
            </a:r>
            <a:br>
              <a:rPr lang="en-US" kern="0" dirty="0" smtClean="0">
                <a:solidFill>
                  <a:schemeClr val="tx1"/>
                </a:solidFill>
              </a:rPr>
            </a:br>
            <a:endParaRPr lang="en-US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847012" cy="2689225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br>
              <a:rPr lang="en-US" dirty="0" smtClean="0"/>
            </a:br>
            <a:endParaRPr lang="en-US" sz="600" dirty="0" smtClean="0"/>
          </a:p>
          <a:p>
            <a:pPr marL="0" indent="0">
              <a:buNone/>
            </a:pPr>
            <a:r>
              <a:rPr lang="en-US" dirty="0" smtClean="0"/>
              <a:t>If possible, first make a graph: for example via</a:t>
            </a:r>
          </a:p>
          <a:p>
            <a:pPr marL="0" indent="0">
              <a:buNone/>
            </a:pPr>
            <a:endParaRPr lang="en-US" sz="500" dirty="0" smtClean="0"/>
          </a:p>
          <a:p>
            <a:pPr marL="266700" lvl="1" indent="0">
              <a:buNone/>
            </a:pPr>
            <a:r>
              <a:rPr lang="es-ES" b="0" dirty="0" smtClean="0">
                <a:latin typeface="Century Gothic" panose="020B0502020202020204" pitchFamily="34" charset="0"/>
              </a:rPr>
              <a:t>&gt;&gt; </a:t>
            </a:r>
            <a:r>
              <a:rPr lang="es-ES" b="0" dirty="0">
                <a:latin typeface="Century Gothic" panose="020B0502020202020204" pitchFamily="34" charset="0"/>
              </a:rPr>
              <a:t>x=0:0.1:5;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y=x.^2-4*x+2;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figure;</a:t>
            </a:r>
          </a:p>
          <a:p>
            <a:pPr marL="266700" lvl="1" indent="0">
              <a:buNone/>
            </a:pPr>
            <a:r>
              <a:rPr lang="es-ES" b="0" dirty="0">
                <a:latin typeface="Century Gothic" panose="020B0502020202020204" pitchFamily="34" charset="0"/>
              </a:rPr>
              <a:t>&gt;&gt; </a:t>
            </a:r>
            <a:r>
              <a:rPr lang="es-ES" b="0" dirty="0" err="1">
                <a:latin typeface="Century Gothic" panose="020B0502020202020204" pitchFamily="34" charset="0"/>
              </a:rPr>
              <a:t>plot</a:t>
            </a:r>
            <a:r>
              <a:rPr lang="es-ES" b="0" dirty="0">
                <a:latin typeface="Century Gothic" panose="020B0502020202020204" pitchFamily="34" charset="0"/>
              </a:rPr>
              <a:t>(x,y,x,0);</a:t>
            </a:r>
            <a:endParaRPr lang="en-US" b="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533400" y="4038600"/>
            <a:ext cx="297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err="1" smtClean="0">
                <a:sym typeface="Symbol"/>
              </a:rPr>
              <a:t>Makes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immediately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clear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that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there</a:t>
            </a:r>
            <a:r>
              <a:rPr lang="nl-NL" sz="2200" dirty="0" smtClean="0">
                <a:sym typeface="Symbol"/>
              </a:rPr>
              <a:t> are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two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.</a:t>
            </a:r>
            <a:br>
              <a:rPr lang="nl-NL" sz="2200" dirty="0" smtClean="0">
                <a:sym typeface="Symbol"/>
              </a:rPr>
            </a:b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400" y="5105400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=2−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≈0.59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105400"/>
                <a:ext cx="2895600" cy="4708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3400" y="5548965"/>
                <a:ext cx="28956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=2+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≈3.41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48965"/>
                <a:ext cx="2895600" cy="4708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462866" y="2133600"/>
            <a:ext cx="5454652" cy="4114800"/>
            <a:chOff x="3462866" y="2438400"/>
            <a:chExt cx="4972038" cy="375073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6" r="18519" b="15436"/>
            <a:stretch/>
          </p:blipFill>
          <p:spPr bwMode="auto">
            <a:xfrm>
              <a:off x="3462866" y="2438400"/>
              <a:ext cx="4972038" cy="375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4555067" y="5139267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81787" y="5139267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5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16743" r="58936" b="30910"/>
          <a:stretch/>
        </p:blipFill>
        <p:spPr bwMode="auto">
          <a:xfrm>
            <a:off x="914400" y="1463292"/>
            <a:ext cx="5376332" cy="501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10667" y="3733800"/>
            <a:ext cx="40809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returns </a:t>
            </a:r>
            <a:r>
              <a:rPr lang="nl-NL" sz="2200" dirty="0" err="1" smtClean="0">
                <a:sym typeface="Symbol"/>
              </a:rPr>
              <a:t>true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when</a:t>
            </a:r>
            <a:r>
              <a:rPr lang="nl-NL" sz="2200" dirty="0" smtClean="0">
                <a:sym typeface="Symbol"/>
              </a:rPr>
              <a:t> root is found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false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otherwise</a:t>
            </a:r>
            <a:endParaRPr lang="en-US" sz="2200" b="1" i="1" dirty="0"/>
          </a:p>
        </p:txBody>
      </p:sp>
      <p:sp>
        <p:nvSpPr>
          <p:cNvPr id="9" name="Rectangle 8"/>
          <p:cNvSpPr/>
          <p:nvPr/>
        </p:nvSpPr>
        <p:spPr>
          <a:xfrm>
            <a:off x="5334000" y="1922266"/>
            <a:ext cx="320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expand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interval (x</a:t>
            </a:r>
            <a:r>
              <a:rPr lang="nl-NL" sz="2200" baseline="-25000" dirty="0" smtClean="0">
                <a:sym typeface="Symbol"/>
              </a:rPr>
              <a:t>1</a:t>
            </a:r>
            <a:r>
              <a:rPr lang="nl-NL" sz="2200" dirty="0" smtClean="0">
                <a:sym typeface="Symbol"/>
              </a:rPr>
              <a:t>,x</a:t>
            </a:r>
            <a:r>
              <a:rPr lang="nl-NL" sz="2200" baseline="-25000" dirty="0" smtClean="0">
                <a:sym typeface="Symbol"/>
              </a:rPr>
              <a:t>2</a:t>
            </a:r>
            <a:r>
              <a:rPr lang="nl-NL" sz="2200" dirty="0" smtClean="0">
                <a:sym typeface="Symbol"/>
              </a:rPr>
              <a:t>) </a:t>
            </a:r>
            <a:r>
              <a:rPr lang="nl-NL" sz="2200" dirty="0" err="1" smtClean="0">
                <a:sym typeface="Symbol"/>
              </a:rPr>
              <a:t>maximally</a:t>
            </a:r>
            <a:r>
              <a:rPr lang="nl-NL" sz="2200" dirty="0" smtClean="0">
                <a:sym typeface="Symbol"/>
              </a:rPr>
              <a:t> 2</a:t>
            </a:r>
            <a:r>
              <a:rPr lang="nl-NL" sz="2200" baseline="30000" dirty="0" smtClean="0">
                <a:sym typeface="Symbol"/>
              </a:rPr>
              <a:t>50</a:t>
            </a:r>
            <a:r>
              <a:rPr lang="nl-NL" sz="2200" dirty="0" smtClean="0">
                <a:sym typeface="Symbol"/>
              </a:rPr>
              <a:t> ~ 10</a:t>
            </a:r>
            <a:r>
              <a:rPr lang="nl-NL" sz="2200" baseline="30000" dirty="0" smtClean="0">
                <a:sym typeface="Symbol"/>
              </a:rPr>
              <a:t>15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untill</a:t>
            </a:r>
            <a:r>
              <a:rPr lang="nl-NL" sz="2200" dirty="0" smtClean="0">
                <a:sym typeface="Symbol"/>
              </a:rPr>
              <a:t> a root is found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910667" y="5029200"/>
            <a:ext cx="40809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displays </a:t>
            </a:r>
            <a:r>
              <a:rPr lang="nl-NL" sz="2200" dirty="0" err="1" smtClean="0">
                <a:sym typeface="Symbol"/>
              </a:rPr>
              <a:t>results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536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685212" cy="4541838"/>
          </a:xfrm>
        </p:spPr>
        <p:txBody>
          <a:bodyPr/>
          <a:lstStyle/>
          <a:p>
            <a:r>
              <a:rPr lang="en-US" dirty="0" smtClean="0"/>
              <a:t>Exercise</a:t>
            </a:r>
            <a:r>
              <a:rPr lang="en-US" dirty="0"/>
              <a:t> </a:t>
            </a:r>
            <a:r>
              <a:rPr lang="en-US" dirty="0" smtClean="0"/>
              <a:t>1:  Function to bracket a function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61482" b="45844"/>
          <a:stretch/>
        </p:blipFill>
        <p:spPr bwMode="auto">
          <a:xfrm>
            <a:off x="304800" y="1506416"/>
            <a:ext cx="8082118" cy="481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95800" y="1905000"/>
            <a:ext cx="4114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subdivide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interval (x</a:t>
            </a:r>
            <a:r>
              <a:rPr lang="nl-NL" sz="2200" baseline="-25000" dirty="0" smtClean="0">
                <a:sym typeface="Symbol"/>
              </a:rPr>
              <a:t>1</a:t>
            </a:r>
            <a:r>
              <a:rPr lang="nl-NL" sz="2200" dirty="0" smtClean="0">
                <a:sym typeface="Symbol"/>
              </a:rPr>
              <a:t>,x</a:t>
            </a:r>
            <a:r>
              <a:rPr lang="nl-NL" sz="2200" baseline="-25000" dirty="0" smtClean="0">
                <a:sym typeface="Symbol"/>
              </a:rPr>
              <a:t>2</a:t>
            </a:r>
            <a:r>
              <a:rPr lang="nl-NL" sz="2200" dirty="0" smtClean="0">
                <a:sym typeface="Symbol"/>
              </a:rPr>
              <a:t>) in </a:t>
            </a:r>
            <a:r>
              <a:rPr lang="nl-NL" sz="2200" i="1" dirty="0" smtClean="0">
                <a:sym typeface="Symbol"/>
              </a:rPr>
              <a:t>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parts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examines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whether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there</a:t>
            </a:r>
            <a:r>
              <a:rPr lang="nl-NL" sz="2200" dirty="0" smtClean="0">
                <a:sym typeface="Symbol"/>
              </a:rPr>
              <a:t> is at </a:t>
            </a:r>
            <a:r>
              <a:rPr lang="nl-NL" sz="2200" dirty="0" err="1" smtClean="0">
                <a:sym typeface="Symbol"/>
              </a:rPr>
              <a:t>least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one</a:t>
            </a:r>
            <a:r>
              <a:rPr lang="nl-NL" sz="2200" dirty="0" smtClean="0">
                <a:sym typeface="Symbol"/>
              </a:rPr>
              <a:t> root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4495800" y="3540204"/>
            <a:ext cx="449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Returns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left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right </a:t>
            </a:r>
            <a:r>
              <a:rPr lang="nl-NL" sz="2200" dirty="0" err="1" smtClean="0">
                <a:sym typeface="Symbol"/>
              </a:rPr>
              <a:t>boundaries</a:t>
            </a:r>
            <a:r>
              <a:rPr lang="nl-NL" sz="2200" dirty="0" smtClean="0">
                <a:sym typeface="Symbol"/>
              </a:rPr>
              <a:t> of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intervals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of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 in xb1, xb2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726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172200" y="4461386"/>
            <a:ext cx="2590800" cy="12530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 smtClean="0"/>
              <a:t>Bisection algorithm:</a:t>
            </a:r>
            <a:br>
              <a:rPr lang="en-US" dirty="0" smtClean="0"/>
            </a:br>
            <a:endParaRPr lang="en-US" sz="1050" dirty="0" smtClean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Over some interval it is known that the function will pass through zero, because the function changes sign</a:t>
            </a: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Evaluate function value at the interval’s midpoint and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examine its sign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Use the midpoint to replace whichever limit has the same sign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43600" y="4502150"/>
            <a:ext cx="2971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It </a:t>
            </a:r>
            <a:r>
              <a:rPr lang="nl-NL" sz="2200" dirty="0" err="1" smtClean="0">
                <a:sym typeface="Symbol"/>
              </a:rPr>
              <a:t>cannot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fail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but </a:t>
            </a:r>
            <a:r>
              <a:rPr lang="nl-NL" sz="2200" dirty="0" err="1" smtClean="0">
                <a:sym typeface="Symbol"/>
              </a:rPr>
              <a:t>relatively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slow </a:t>
            </a:r>
            <a:r>
              <a:rPr lang="nl-NL" sz="2200" dirty="0" err="1" smtClean="0">
                <a:sym typeface="Symbol"/>
              </a:rPr>
              <a:t>convergence</a:t>
            </a:r>
            <a:r>
              <a:rPr lang="nl-NL" sz="2200" dirty="0" smtClean="0">
                <a:sym typeface="Symbol"/>
              </a:rPr>
              <a:t>!</a:t>
            </a:r>
            <a:endParaRPr lang="en-US" sz="2200" b="1" i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801703" y="388620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49103" y="5029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1226903" y="4234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97769" y="421688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34" name="Rectangle 33"/>
          <p:cNvSpPr/>
          <p:nvPr/>
        </p:nvSpPr>
        <p:spPr>
          <a:xfrm>
            <a:off x="4688222" y="4979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35" name="Rectangle 34"/>
          <p:cNvSpPr/>
          <p:nvPr/>
        </p:nvSpPr>
        <p:spPr>
          <a:xfrm>
            <a:off x="1734903" y="4953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1894223" y="5029200"/>
            <a:ext cx="312906" cy="1142430"/>
            <a:chOff x="3657600" y="5182170"/>
            <a:chExt cx="312906" cy="114243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803080" y="518217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657600" y="59552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751995" y="5900467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42023" y="5037916"/>
            <a:ext cx="312907" cy="864871"/>
            <a:chOff x="5105400" y="5190886"/>
            <a:chExt cx="312907" cy="864871"/>
          </a:xfrm>
        </p:grpSpPr>
        <p:sp>
          <p:nvSpPr>
            <p:cNvPr id="37" name="Rectangle 36"/>
            <p:cNvSpPr/>
            <p:nvPr/>
          </p:nvSpPr>
          <p:spPr>
            <a:xfrm>
              <a:off x="5105400" y="5686425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209320" y="563188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243196" y="5190886"/>
              <a:ext cx="6920" cy="46541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713623" y="4025443"/>
            <a:ext cx="312907" cy="998425"/>
            <a:chOff x="6477000" y="4178413"/>
            <a:chExt cx="312907" cy="99842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625932" y="4572000"/>
              <a:ext cx="8231" cy="60483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477000" y="4178413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584372" y="45386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80210" y="3897298"/>
            <a:ext cx="312907" cy="1131617"/>
            <a:chOff x="5843587" y="4050268"/>
            <a:chExt cx="312907" cy="113161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989067" y="4419600"/>
              <a:ext cx="0" cy="76228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5843587" y="4050268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947507" y="437804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4916" y="4427252"/>
            <a:ext cx="312907" cy="610664"/>
            <a:chOff x="5478293" y="4580222"/>
            <a:chExt cx="312907" cy="61066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5638800" y="4953000"/>
              <a:ext cx="0" cy="237886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5478293" y="4580222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5586266" y="490799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7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2: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Excel to find a root of a function using the bisection method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bracketing interval (x</a:t>
            </a:r>
            <a:r>
              <a:rPr lang="en-US" b="0" baseline="-25000" dirty="0" smtClean="0"/>
              <a:t>1</a:t>
            </a:r>
            <a:r>
              <a:rPr lang="en-US" b="0" dirty="0" smtClean="0"/>
              <a:t>, x</a:t>
            </a:r>
            <a:r>
              <a:rPr lang="en-US" b="0" baseline="-25000" dirty="0" smtClean="0"/>
              <a:t>2</a:t>
            </a:r>
            <a:r>
              <a:rPr lang="en-US" b="0" dirty="0" smtClean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specified (which tolerance?)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output the required number of iterations</a:t>
            </a:r>
            <a:br>
              <a:rPr lang="en-US" b="0" dirty="0" smtClean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Do the same in MATLAB</a:t>
            </a: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3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2:  Bisection method in Excel</a:t>
            </a:r>
          </a:p>
          <a:p>
            <a:endParaRPr lang="en-US" kern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1572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76200" y="2396550"/>
            <a:ext cx="3200400" cy="513322"/>
            <a:chOff x="76200" y="2396550"/>
            <a:chExt cx="32004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200" y="24384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IF(f1*</a:t>
              </a:r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&lt;0;x1;xmid)</a:t>
              </a:r>
              <a:endParaRPr lang="en-US" sz="2000" b="1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05200" y="2362200"/>
            <a:ext cx="3200400" cy="513322"/>
            <a:chOff x="304800" y="3067594"/>
            <a:chExt cx="3200400" cy="513322"/>
          </a:xfrm>
        </p:grpSpPr>
        <p:sp>
          <p:nvSpPr>
            <p:cNvPr id="24" name="Rectangle 23"/>
            <p:cNvSpPr/>
            <p:nvPr/>
          </p:nvSpPr>
          <p:spPr>
            <a:xfrm>
              <a:off x="533400" y="3067594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" y="3124200"/>
              <a:ext cx="3200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IF(f2*</a:t>
              </a:r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&lt;0;x2;xmid)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20529803">
            <a:off x="1681427" y="201804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1851548">
            <a:off x="3205661" y="2048258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322391" y="2992682"/>
            <a:ext cx="32004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2387600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err="1" smtClean="0">
                    <a:sym typeface="Symbol"/>
                  </a:rPr>
                  <a:t>xmid</a:t>
                </a:r>
                <a:r>
                  <a:rPr lang="nl-NL" sz="2000" dirty="0" smtClean="0">
                    <a:sym typeface="Symbol"/>
                  </a:rPr>
                  <a:t> = 0.5*(x1 + x2)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53000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err="1" smtClean="0">
                  <a:sym typeface="Symbol"/>
                </a:rPr>
                <a:t>fmid</a:t>
              </a:r>
              <a:r>
                <a:rPr lang="nl-NL" sz="2000" dirty="0" smtClean="0">
                  <a:sym typeface="Symbol"/>
                </a:rPr>
                <a:t> = f(</a:t>
              </a:r>
              <a:r>
                <a:rPr lang="nl-NL" sz="2000" dirty="0" err="1" smtClean="0">
                  <a:sym typeface="Symbol"/>
                </a:rPr>
                <a:t>xmid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4931991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5334000" y="2361716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2:  Bisection method in MATLAB</a:t>
            </a:r>
          </a:p>
          <a:p>
            <a:endParaRPr lang="en-US" kern="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16050" r="55582" b="45068"/>
          <a:stretch/>
        </p:blipFill>
        <p:spPr bwMode="auto">
          <a:xfrm>
            <a:off x="126434" y="1520855"/>
            <a:ext cx="8788966" cy="449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789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bisection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5800" y="4702314"/>
            <a:ext cx="4517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Root found in 25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required</a:t>
            </a:r>
            <a:r>
              <a:rPr lang="nl-NL" sz="2000" dirty="0" smtClean="0">
                <a:sym typeface="Symbol"/>
              </a:rPr>
              <a:t>. </a:t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Can</a:t>
            </a:r>
            <a:r>
              <a:rPr lang="nl-NL" sz="2000" dirty="0" smtClean="0">
                <a:sym typeface="Symbol"/>
              </a:rPr>
              <a:t> we do </a:t>
            </a:r>
            <a:r>
              <a:rPr lang="nl-NL" sz="2000" dirty="0" err="1" smtClean="0">
                <a:sym typeface="Symbol"/>
              </a:rPr>
              <a:t>better</a:t>
            </a:r>
            <a:r>
              <a:rPr lang="nl-NL" sz="2000" dirty="0" smtClean="0">
                <a:sym typeface="Symbol"/>
              </a:rPr>
              <a:t>?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5638800" y="242947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ym typeface="Symbol"/>
              </a:rPr>
              <a:t>Note1: We have </a:t>
            </a:r>
            <a:r>
              <a:rPr lang="nl-NL" dirty="0" err="1" smtClean="0">
                <a:sym typeface="Symbol"/>
              </a:rPr>
              <a:t>used</a:t>
            </a:r>
            <a:r>
              <a:rPr lang="nl-NL" dirty="0" smtClean="0">
                <a:sym typeface="Symbol"/>
              </a:rPr>
              <a:t> a </a:t>
            </a:r>
            <a:r>
              <a:rPr lang="nl-NL" dirty="0" err="1" smtClean="0">
                <a:sym typeface="Symbol"/>
              </a:rPr>
              <a:t>criterion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for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the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function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value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and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the</a:t>
            </a:r>
            <a:r>
              <a:rPr lang="nl-NL" dirty="0" smtClean="0">
                <a:sym typeface="Symbol"/>
              </a:rPr>
              <a:t> step </a:t>
            </a:r>
            <a:r>
              <a:rPr lang="nl-NL" dirty="0" err="1" smtClean="0">
                <a:sym typeface="Symbol"/>
              </a:rPr>
              <a:t>size</a:t>
            </a:r>
            <a:r>
              <a:rPr lang="nl-NL" dirty="0" smtClean="0">
                <a:sym typeface="Symbol"/>
              </a:rPr>
              <a:t>!</a:t>
            </a:r>
            <a:endParaRPr lang="en-US" b="1" i="1" dirty="0"/>
          </a:p>
        </p:txBody>
      </p:sp>
      <p:sp>
        <p:nvSpPr>
          <p:cNvPr id="14" name="Rectangle 13"/>
          <p:cNvSpPr/>
          <p:nvPr/>
        </p:nvSpPr>
        <p:spPr>
          <a:xfrm>
            <a:off x="3962400" y="3505200"/>
            <a:ext cx="507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ym typeface="Symbol"/>
              </a:rPr>
              <a:t>Note2: </a:t>
            </a:r>
            <a:r>
              <a:rPr lang="nl-NL" dirty="0" err="1" smtClean="0">
                <a:sym typeface="Symbol"/>
              </a:rPr>
              <a:t>usually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while</a:t>
            </a:r>
            <a:r>
              <a:rPr lang="nl-NL" dirty="0" smtClean="0">
                <a:sym typeface="Symbol"/>
              </a:rPr>
              <a:t> loop </a:t>
            </a:r>
            <a:r>
              <a:rPr lang="nl-NL" dirty="0" err="1" smtClean="0">
                <a:sym typeface="Symbol"/>
              </a:rPr>
              <a:t>needs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protection</a:t>
            </a:r>
            <a:r>
              <a:rPr lang="nl-NL" dirty="0" smtClean="0">
                <a:sym typeface="Symbol"/>
              </a:rPr>
              <a:t> </a:t>
            </a:r>
            <a:br>
              <a:rPr lang="nl-NL" dirty="0" smtClean="0">
                <a:sym typeface="Symbol"/>
              </a:rPr>
            </a:br>
            <a:r>
              <a:rPr lang="nl-NL" dirty="0" err="1" smtClean="0">
                <a:sym typeface="Symbol"/>
              </a:rPr>
              <a:t>for</a:t>
            </a:r>
            <a:r>
              <a:rPr lang="nl-NL" dirty="0" smtClean="0">
                <a:sym typeface="Symbol"/>
              </a:rPr>
              <a:t> maximum </a:t>
            </a:r>
            <a:r>
              <a:rPr lang="nl-NL" dirty="0" err="1" smtClean="0">
                <a:sym typeface="Symbol"/>
              </a:rPr>
              <a:t>number</a:t>
            </a:r>
            <a:r>
              <a:rPr lang="nl-NL" dirty="0" smtClean="0">
                <a:sym typeface="Symbol"/>
              </a:rPr>
              <a:t> of </a:t>
            </a:r>
            <a:r>
              <a:rPr lang="nl-NL" dirty="0" err="1" smtClean="0">
                <a:sym typeface="Symbol"/>
              </a:rPr>
              <a:t>iterations</a:t>
            </a:r>
            <a:r>
              <a:rPr lang="nl-NL" dirty="0" smtClean="0">
                <a:sym typeface="Symbol"/>
              </a:rPr>
              <a:t> </a:t>
            </a:r>
            <a:br>
              <a:rPr lang="nl-NL" dirty="0" smtClean="0">
                <a:sym typeface="Symbol"/>
              </a:rPr>
            </a:br>
            <a:r>
              <a:rPr lang="nl-NL" dirty="0" smtClean="0">
                <a:sym typeface="Symbol"/>
              </a:rPr>
              <a:t>(but </a:t>
            </a:r>
            <a:r>
              <a:rPr lang="nl-NL" dirty="0" err="1" smtClean="0">
                <a:sym typeface="Symbol"/>
              </a:rPr>
              <a:t>here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bisection</a:t>
            </a:r>
            <a:r>
              <a:rPr lang="nl-NL" dirty="0" smtClean="0">
                <a:sym typeface="Symbol"/>
              </a:rPr>
              <a:t> is </a:t>
            </a:r>
            <a:r>
              <a:rPr lang="nl-NL" dirty="0" err="1" smtClean="0">
                <a:sym typeface="Symbol"/>
              </a:rPr>
              <a:t>sure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to</a:t>
            </a:r>
            <a:r>
              <a:rPr lang="nl-NL" dirty="0" smtClean="0">
                <a:sym typeface="Symbol"/>
              </a:rPr>
              <a:t> </a:t>
            </a:r>
            <a:r>
              <a:rPr lang="nl-NL" dirty="0" err="1" smtClean="0">
                <a:sym typeface="Symbol"/>
              </a:rPr>
              <a:t>convergence</a:t>
            </a:r>
            <a:r>
              <a:rPr lang="nl-NL" dirty="0" smtClean="0">
                <a:sym typeface="Symbol"/>
              </a:rPr>
              <a:t>…)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800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52800" y="2318965"/>
            <a:ext cx="1638300" cy="805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993062" cy="1905000"/>
          </a:xfrm>
        </p:spPr>
        <p:txBody>
          <a:bodyPr/>
          <a:lstStyle/>
          <a:p>
            <a:r>
              <a:rPr lang="en-US" dirty="0" smtClean="0"/>
              <a:t>Required number of iterations?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After each iteration the interval bounds containing the root decrease by a factor of 2:</a:t>
            </a:r>
            <a:br>
              <a:rPr lang="en-US" b="0" dirty="0" smtClean="0"/>
            </a:br>
            <a:endParaRPr lang="en-US" b="0" dirty="0" smtClean="0"/>
          </a:p>
          <a:p>
            <a:pPr marL="269875" lvl="1" indent="0">
              <a:buClr>
                <a:schemeClr val="accent1"/>
              </a:buClr>
              <a:buNone/>
            </a:pP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 smtClean="0"/>
          </a:p>
          <a:p>
            <a:pPr marL="269875" lvl="1" indent="0">
              <a:buClr>
                <a:schemeClr val="accent1"/>
              </a:buClr>
              <a:buNone/>
            </a:pPr>
            <a:r>
              <a:rPr lang="en-US" b="0" dirty="0" smtClean="0"/>
              <a:t/>
            </a:r>
            <a:br>
              <a:rPr lang="en-US" b="0" dirty="0" smtClean="0"/>
            </a:br>
            <a:endParaRPr lang="en-US" sz="1000" b="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Order of convergence = 1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Must succeed:</a:t>
            </a:r>
            <a:endParaRPr lang="en-US" b="0" dirty="0"/>
          </a:p>
          <a:p>
            <a:pPr lvl="2">
              <a:buClrTx/>
            </a:pPr>
            <a:r>
              <a:rPr lang="en-US" b="0" dirty="0" smtClean="0"/>
              <a:t>More than root </a:t>
            </a:r>
            <a:r>
              <a:rPr lang="en-US" b="0" dirty="0" smtClean="0">
                <a:sym typeface="Symbol"/>
              </a:rPr>
              <a:t> bisection will find one of them</a:t>
            </a:r>
          </a:p>
          <a:p>
            <a:pPr lvl="2">
              <a:buClrTx/>
            </a:pPr>
            <a:r>
              <a:rPr lang="en-US" b="0" dirty="0" smtClean="0">
                <a:sym typeface="Symbol"/>
              </a:rPr>
              <a:t>No root, but singularity  bisection will find singularity</a:t>
            </a:r>
            <a:endParaRPr lang="en-US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86000"/>
                <a:ext cx="32766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362200" y="2514600"/>
            <a:ext cx="129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𝑡𝑜𝑙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75700"/>
                <a:ext cx="1828800" cy="672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94806"/>
                <a:ext cx="32766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𝑡𝑜𝑙</m:t>
                    </m:r>
                    <m:r>
                      <a:rPr lang="en-US" sz="2200" b="0" i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667000"/>
                <a:ext cx="32766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82732" y="234309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bracketing</a:t>
            </a:r>
            <a:r>
              <a:rPr lang="nl-NL" sz="2000" dirty="0" smtClean="0">
                <a:sym typeface="Symbol"/>
              </a:rPr>
              <a:t> interval</a:t>
            </a:r>
            <a:endParaRPr lang="en-US" sz="20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053665" y="2692400"/>
            <a:ext cx="3361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desired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tolerance</a:t>
            </a:r>
            <a:endParaRPr lang="en-US" sz="20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3505200" y="4267200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1: </a:t>
            </a:r>
            <a:r>
              <a:rPr lang="nl-NL" sz="2000" dirty="0" err="1" smtClean="0">
                <a:sym typeface="Symbol"/>
              </a:rPr>
              <a:t>linear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3" name="Rectangle 22"/>
          <p:cNvSpPr/>
          <p:nvPr/>
        </p:nvSpPr>
        <p:spPr>
          <a:xfrm>
            <a:off x="1066800" y="34290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(Mind machine </a:t>
            </a:r>
            <a:r>
              <a:rPr lang="nl-NL" sz="2000" dirty="0" err="1" smtClean="0">
                <a:sym typeface="Symbol"/>
              </a:rPr>
              <a:t>accuracy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setting </a:t>
            </a:r>
            <a:r>
              <a:rPr lang="nl-NL" sz="2000" dirty="0" err="1" smtClean="0">
                <a:sym typeface="Symbol"/>
              </a:rPr>
              <a:t>tolerance</a:t>
            </a:r>
            <a:r>
              <a:rPr lang="nl-NL" sz="2000" dirty="0" smtClean="0">
                <a:sym typeface="Symbol"/>
              </a:rPr>
              <a:t>!)</a:t>
            </a:r>
            <a:endParaRPr lang="en-US" sz="2000" b="1" i="1" baseline="30000" dirty="0"/>
          </a:p>
        </p:txBody>
      </p:sp>
      <p:sp>
        <p:nvSpPr>
          <p:cNvPr id="24" name="Rectangle 23"/>
          <p:cNvSpPr/>
          <p:nvPr/>
        </p:nvSpPr>
        <p:spPr>
          <a:xfrm>
            <a:off x="1143000" y="4356287"/>
            <a:ext cx="2190750" cy="574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4395738"/>
                <a:ext cx="3276600" cy="430887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3505200" y="4565777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2: </a:t>
            </a:r>
            <a:r>
              <a:rPr lang="nl-NL" sz="2000" dirty="0" err="1" smtClean="0">
                <a:sym typeface="Symbol"/>
              </a:rPr>
              <a:t>quadratic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endParaRPr lang="en-US" sz="2000" b="1" i="1" baseline="30000" dirty="0"/>
          </a:p>
        </p:txBody>
      </p:sp>
      <p:sp>
        <p:nvSpPr>
          <p:cNvPr id="28" name="Rectangle 27"/>
          <p:cNvSpPr/>
          <p:nvPr/>
        </p:nvSpPr>
        <p:spPr>
          <a:xfrm>
            <a:off x="1085850" y="3124200"/>
            <a:ext cx="775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i.e. </a:t>
            </a:r>
            <a:r>
              <a:rPr lang="nl-NL" sz="2000" dirty="0" err="1" smtClean="0">
                <a:sym typeface="Symbol"/>
              </a:rPr>
              <a:t>after</a:t>
            </a:r>
            <a:r>
              <a:rPr lang="nl-NL" sz="2000" dirty="0" smtClean="0">
                <a:sym typeface="Symbol"/>
              </a:rPr>
              <a:t> 50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interval is </a:t>
            </a:r>
            <a:r>
              <a:rPr lang="nl-NL" sz="2000" dirty="0" err="1" smtClean="0">
                <a:sym typeface="Symbol"/>
              </a:rPr>
              <a:t>decreased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by</a:t>
            </a:r>
            <a:r>
              <a:rPr lang="nl-NL" sz="2000" dirty="0" smtClean="0">
                <a:sym typeface="Symbol"/>
              </a:rPr>
              <a:t> factor 2</a:t>
            </a:r>
            <a:r>
              <a:rPr lang="nl-NL" sz="2000" baseline="30000" dirty="0" smtClean="0">
                <a:sym typeface="Symbol"/>
              </a:rPr>
              <a:t>50 </a:t>
            </a:r>
            <a:r>
              <a:rPr lang="nl-NL" sz="2000" dirty="0" smtClean="0">
                <a:sym typeface="Symbol"/>
              </a:rPr>
              <a:t>= 10</a:t>
            </a:r>
            <a:r>
              <a:rPr lang="nl-NL" sz="2000" baseline="30000" dirty="0" smtClean="0">
                <a:sym typeface="Symbol"/>
              </a:rPr>
              <a:t>15</a:t>
            </a:r>
            <a:r>
              <a:rPr lang="nl-NL" sz="2000" dirty="0">
                <a:sym typeface="Symbol"/>
              </a:rPr>
              <a:t>!</a:t>
            </a:r>
            <a:r>
              <a:rPr lang="nl-NL" sz="2000" dirty="0" smtClean="0">
                <a:sym typeface="Symbol"/>
              </a:rPr>
              <a:t> </a:t>
            </a:r>
            <a:endParaRPr lang="en-US" sz="2000" b="1" baseline="30000" dirty="0"/>
          </a:p>
        </p:txBody>
      </p:sp>
    </p:spTree>
    <p:extLst>
      <p:ext uri="{BB962C8B-B14F-4D97-AF65-F5344CB8AC3E}">
        <p14:creationId xmlns:p14="http://schemas.microsoft.com/office/powerpoint/2010/main" val="163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Secant and False position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456612" cy="4541838"/>
          </a:xfrm>
        </p:spPr>
        <p:txBody>
          <a:bodyPr/>
          <a:lstStyle/>
          <a:p>
            <a:r>
              <a:rPr lang="en-US" dirty="0" smtClean="0"/>
              <a:t>Secant/False position (= Regula </a:t>
            </a:r>
            <a:r>
              <a:rPr lang="en-US" dirty="0" err="1" smtClean="0"/>
              <a:t>Falsi</a:t>
            </a:r>
            <a:r>
              <a:rPr lang="en-US" dirty="0" smtClean="0"/>
              <a:t>) method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Faster convergence (provided sufficiently smooth </a:t>
            </a:r>
            <a:r>
              <a:rPr lang="en-US" b="0" dirty="0" err="1" smtClean="0">
                <a:sym typeface="Symbol"/>
              </a:rPr>
              <a:t>behaviour</a:t>
            </a:r>
            <a:r>
              <a:rPr lang="en-US" b="0" dirty="0" smtClean="0">
                <a:sym typeface="Symbol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0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Difference with bisection method in choice of next point: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Bisection: mid-point of interval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Secant/False position: point where the approximating line crosses the axis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endParaRPr lang="en-US" sz="7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One of the boundary points is discarded in favor of the latest estimate of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Secant: retains the most recent of the prior estimates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False position: retains prior estimate with opposite sign,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so that the points continue to bracket the root</a:t>
            </a:r>
          </a:p>
        </p:txBody>
      </p:sp>
    </p:spTree>
    <p:extLst>
      <p:ext uri="{BB962C8B-B14F-4D97-AF65-F5344CB8AC3E}">
        <p14:creationId xmlns:p14="http://schemas.microsoft.com/office/powerpoint/2010/main" val="16112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Secant and False position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990600" y="11430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 smtClean="0">
                <a:sym typeface="Symbol"/>
              </a:rPr>
              <a:t>Secant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method</a:t>
            </a:r>
            <a:endParaRPr lang="en-US" sz="2400" b="1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953000" y="1143000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 smtClean="0">
                <a:sym typeface="Symbol"/>
              </a:rPr>
              <a:t>False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position</a:t>
            </a:r>
            <a:r>
              <a:rPr lang="nl-NL" sz="2400" b="1" dirty="0" smtClean="0">
                <a:sym typeface="Symbol"/>
              </a:rPr>
              <a:t> </a:t>
            </a:r>
            <a:r>
              <a:rPr lang="nl-NL" sz="2400" b="1" dirty="0" err="1" smtClean="0">
                <a:sym typeface="Symbol"/>
              </a:rPr>
              <a:t>method</a:t>
            </a:r>
            <a:endParaRPr lang="en-US" sz="2400" b="1" baseline="30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900677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6495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605278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276600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51" name="Rectangle 50"/>
          <p:cNvSpPr/>
          <p:nvPr/>
        </p:nvSpPr>
        <p:spPr>
          <a:xfrm>
            <a:off x="4114221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52" name="Rectangle 51"/>
          <p:cNvSpPr/>
          <p:nvPr/>
        </p:nvSpPr>
        <p:spPr>
          <a:xfrm>
            <a:off x="457200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82" name="Group 81"/>
          <p:cNvGrpSpPr/>
          <p:nvPr/>
        </p:nvGrpSpPr>
        <p:grpSpPr>
          <a:xfrm>
            <a:off x="597171" y="3382692"/>
            <a:ext cx="312906" cy="1787240"/>
            <a:chOff x="4940571" y="3382692"/>
            <a:chExt cx="312906" cy="178724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139622" y="1524000"/>
            <a:ext cx="312907" cy="1841087"/>
            <a:chOff x="8483022" y="1524000"/>
            <a:chExt cx="312907" cy="1841087"/>
          </a:xfrm>
        </p:grpSpPr>
        <p:cxnSp>
          <p:nvCxnSpPr>
            <p:cNvPr id="60" name="Straight Connector 59"/>
            <p:cNvCxnSpPr>
              <a:stCxn id="62" idx="4"/>
            </p:cNvCxnSpPr>
            <p:nvPr/>
          </p:nvCxnSpPr>
          <p:spPr>
            <a:xfrm flipH="1">
              <a:off x="8628501" y="1969532"/>
              <a:ext cx="3453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104306" y="3423347"/>
            <a:ext cx="312907" cy="832185"/>
            <a:chOff x="5447706" y="3423347"/>
            <a:chExt cx="312907" cy="83218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5562600" y="3423347"/>
              <a:ext cx="0" cy="46611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447706" y="38862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521040" y="388946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56" idx="6"/>
            <a:endCxn id="49" idx="4"/>
          </p:cNvCxnSpPr>
          <p:nvPr/>
        </p:nvCxnSpPr>
        <p:spPr>
          <a:xfrm flipV="1">
            <a:off x="774686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324839" y="2403760"/>
            <a:ext cx="312907" cy="978932"/>
            <a:chOff x="6668239" y="2403760"/>
            <a:chExt cx="312907" cy="978932"/>
          </a:xfrm>
        </p:grpSpPr>
        <p:sp>
          <p:nvSpPr>
            <p:cNvPr id="57" name="Rectangle 56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58" name="Straight Connector 57"/>
            <p:cNvCxnSpPr>
              <a:stCxn id="69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774686" y="1943562"/>
            <a:ext cx="3475150" cy="16703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9" idx="3"/>
          </p:cNvCxnSpPr>
          <p:nvPr/>
        </p:nvCxnSpPr>
        <p:spPr>
          <a:xfrm flipV="1">
            <a:off x="1260759" y="2802479"/>
            <a:ext cx="1182894" cy="1081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1637706" y="2902396"/>
            <a:ext cx="312907" cy="480011"/>
            <a:chOff x="5981106" y="2902396"/>
            <a:chExt cx="312907" cy="480011"/>
          </a:xfrm>
        </p:grpSpPr>
        <p:grpSp>
          <p:nvGrpSpPr>
            <p:cNvPr id="84" name="Group 83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cxnSp>
          <p:nvCxnSpPr>
            <p:cNvPr id="119" name="Straight Connector 118"/>
            <p:cNvCxnSpPr>
              <a:stCxn id="65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/>
          <p:cNvCxnSpPr/>
          <p:nvPr/>
        </p:nvCxnSpPr>
        <p:spPr>
          <a:xfrm>
            <a:off x="6207696" y="2239692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843514" y="3382692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eform 124"/>
          <p:cNvSpPr/>
          <p:nvPr/>
        </p:nvSpPr>
        <p:spPr>
          <a:xfrm>
            <a:off x="4912297" y="1865043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7583619" y="1740932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127" name="Rectangle 126"/>
          <p:cNvSpPr/>
          <p:nvPr/>
        </p:nvSpPr>
        <p:spPr>
          <a:xfrm>
            <a:off x="8421240" y="333280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128" name="Rectangle 127"/>
          <p:cNvSpPr/>
          <p:nvPr/>
        </p:nvSpPr>
        <p:spPr>
          <a:xfrm>
            <a:off x="4764219" y="3306492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4904190" y="3382692"/>
            <a:ext cx="312906" cy="1787240"/>
            <a:chOff x="4940571" y="3382692"/>
            <a:chExt cx="312906" cy="1787240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5086051" y="3382692"/>
              <a:ext cx="0" cy="1330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4940571" y="48006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5034966" y="47058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446641" y="1524000"/>
            <a:ext cx="312907" cy="1841087"/>
            <a:chOff x="8483022" y="1524000"/>
            <a:chExt cx="312907" cy="1841087"/>
          </a:xfrm>
        </p:grpSpPr>
        <p:cxnSp>
          <p:nvCxnSpPr>
            <p:cNvPr id="134" name="Straight Connector 133"/>
            <p:cNvCxnSpPr>
              <a:stCxn id="136" idx="4"/>
            </p:cNvCxnSpPr>
            <p:nvPr/>
          </p:nvCxnSpPr>
          <p:spPr>
            <a:xfrm>
              <a:off x="8631954" y="1969532"/>
              <a:ext cx="7521" cy="139555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8483022" y="1524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2</a:t>
              </a:r>
              <a:endParaRPr lang="en-US" b="1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8590394" y="188641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138693" y="2805668"/>
            <a:ext cx="312907" cy="597932"/>
            <a:chOff x="5427174" y="3175000"/>
            <a:chExt cx="312907" cy="597932"/>
          </a:xfrm>
        </p:grpSpPr>
        <p:cxnSp>
          <p:nvCxnSpPr>
            <p:cNvPr id="138" name="Straight Connector 137"/>
            <p:cNvCxnSpPr/>
            <p:nvPr/>
          </p:nvCxnSpPr>
          <p:spPr>
            <a:xfrm flipH="1">
              <a:off x="5562281" y="3493532"/>
              <a:ext cx="319" cy="279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5427174" y="317500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4</a:t>
              </a:r>
              <a:endParaRPr lang="en-US" b="1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21040" y="346800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1" name="Straight Connector 140"/>
          <p:cNvCxnSpPr>
            <a:stCxn id="132" idx="6"/>
            <a:endCxn id="125" idx="4"/>
          </p:cNvCxnSpPr>
          <p:nvPr/>
        </p:nvCxnSpPr>
        <p:spPr>
          <a:xfrm flipV="1">
            <a:off x="5081705" y="1865043"/>
            <a:ext cx="3582622" cy="288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6631858" y="2403760"/>
            <a:ext cx="312907" cy="978932"/>
            <a:chOff x="6668239" y="2403760"/>
            <a:chExt cx="312907" cy="978932"/>
          </a:xfrm>
        </p:grpSpPr>
        <p:sp>
          <p:nvSpPr>
            <p:cNvPr id="143" name="Rectangle 142"/>
            <p:cNvSpPr/>
            <p:nvPr/>
          </p:nvSpPr>
          <p:spPr>
            <a:xfrm>
              <a:off x="6668239" y="2403760"/>
              <a:ext cx="312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/>
                <a:t>3</a:t>
              </a:r>
              <a:endParaRPr lang="en-US" b="1" dirty="0"/>
            </a:p>
          </p:txBody>
        </p:sp>
        <p:cxnSp>
          <p:nvCxnSpPr>
            <p:cNvPr id="144" name="Straight Connector 143"/>
            <p:cNvCxnSpPr>
              <a:stCxn id="145" idx="4"/>
            </p:cNvCxnSpPr>
            <p:nvPr/>
          </p:nvCxnSpPr>
          <p:spPr>
            <a:xfrm>
              <a:off x="6816440" y="2814652"/>
              <a:ext cx="0" cy="56804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/>
          </p:nvSpPr>
          <p:spPr>
            <a:xfrm>
              <a:off x="6774880" y="2731532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Straight Connector 145"/>
          <p:cNvCxnSpPr>
            <a:endCxn id="145" idx="4"/>
          </p:cNvCxnSpPr>
          <p:nvPr/>
        </p:nvCxnSpPr>
        <p:spPr>
          <a:xfrm flipV="1">
            <a:off x="5008395" y="2814652"/>
            <a:ext cx="1771664" cy="195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140" idx="4"/>
          </p:cNvCxnSpPr>
          <p:nvPr/>
        </p:nvCxnSpPr>
        <p:spPr>
          <a:xfrm flipV="1">
            <a:off x="5053382" y="3181792"/>
            <a:ext cx="1220737" cy="15559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5960893" y="2900226"/>
            <a:ext cx="312907" cy="480011"/>
            <a:chOff x="5981106" y="2902396"/>
            <a:chExt cx="312907" cy="480011"/>
          </a:xfrm>
        </p:grpSpPr>
        <p:grpSp>
          <p:nvGrpSpPr>
            <p:cNvPr id="149" name="Group 148"/>
            <p:cNvGrpSpPr/>
            <p:nvPr/>
          </p:nvGrpSpPr>
          <p:grpSpPr>
            <a:xfrm>
              <a:off x="5981106" y="2902396"/>
              <a:ext cx="312907" cy="410892"/>
              <a:chOff x="5981106" y="2902396"/>
              <a:chExt cx="312907" cy="410892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6096000" y="3230168"/>
                <a:ext cx="83120" cy="831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81106" y="2902396"/>
                <a:ext cx="312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cxnSp>
          <p:nvCxnSpPr>
            <p:cNvPr id="150" name="Straight Connector 149"/>
            <p:cNvCxnSpPr>
              <a:stCxn id="151" idx="4"/>
            </p:cNvCxnSpPr>
            <p:nvPr/>
          </p:nvCxnSpPr>
          <p:spPr>
            <a:xfrm flipH="1">
              <a:off x="6137559" y="3313288"/>
              <a:ext cx="1" cy="691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Rectangle 158"/>
          <p:cNvSpPr/>
          <p:nvPr/>
        </p:nvSpPr>
        <p:spPr>
          <a:xfrm>
            <a:off x="611727" y="5334000"/>
            <a:ext cx="54555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b="1" dirty="0" err="1" smtClean="0">
                <a:sym typeface="Symbol"/>
              </a:rPr>
              <a:t>Secant</a:t>
            </a:r>
            <a:r>
              <a:rPr lang="nl-NL" sz="2200" b="1" dirty="0" smtClean="0">
                <a:sym typeface="Symbol"/>
              </a:rPr>
              <a:t>:  </a:t>
            </a:r>
            <a:r>
              <a:rPr lang="nl-NL" sz="2200" dirty="0" err="1" smtClean="0">
                <a:sym typeface="Symbol"/>
              </a:rPr>
              <a:t>slightly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faster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convergence</a:t>
            </a:r>
            <a:r>
              <a:rPr lang="nl-NL" sz="2200" dirty="0" smtClean="0">
                <a:sym typeface="Symbol"/>
              </a:rPr>
              <a:t>:</a:t>
            </a:r>
            <a:br>
              <a:rPr lang="nl-NL" sz="2200" dirty="0" smtClean="0">
                <a:sym typeface="Symbol"/>
              </a:rPr>
            </a:br>
            <a:r>
              <a:rPr lang="nl-NL" sz="500" dirty="0" smtClean="0">
                <a:sym typeface="Symbol"/>
              </a:rPr>
              <a:t> </a:t>
            </a:r>
            <a:endParaRPr lang="nl-NL" sz="2200" dirty="0" smtClean="0">
              <a:sym typeface="Symbol"/>
            </a:endParaRPr>
          </a:p>
          <a:p>
            <a:r>
              <a:rPr lang="nl-NL" sz="2200" b="1" dirty="0" err="1" smtClean="0">
                <a:sym typeface="Symbol"/>
              </a:rPr>
              <a:t>False</a:t>
            </a:r>
            <a:r>
              <a:rPr lang="nl-NL" sz="2200" b="1" dirty="0" smtClean="0">
                <a:sym typeface="Symbol"/>
              </a:rPr>
              <a:t> </a:t>
            </a:r>
            <a:r>
              <a:rPr lang="nl-NL" sz="2200" b="1" dirty="0" err="1" smtClean="0">
                <a:sym typeface="Symbol"/>
              </a:rPr>
              <a:t>position</a:t>
            </a:r>
            <a:r>
              <a:rPr lang="nl-NL" sz="2200" b="1" dirty="0" smtClean="0">
                <a:sym typeface="Symbol"/>
              </a:rPr>
              <a:t>:  </a:t>
            </a:r>
            <a:r>
              <a:rPr lang="nl-NL" sz="2200" dirty="0" err="1" smtClean="0">
                <a:sym typeface="Symbol"/>
              </a:rPr>
              <a:t>guaranteed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convergence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1.618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257800"/>
                <a:ext cx="3276600" cy="5391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6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 smtClean="0"/>
              <a:t>How to solve: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" dirty="0" smtClean="0"/>
          </a:p>
          <a:p>
            <a:pPr lvl="2"/>
            <a:r>
              <a:rPr lang="en-US" dirty="0" smtClean="0"/>
              <a:t>One dimensional case:</a:t>
            </a:r>
          </a:p>
          <a:p>
            <a:pPr marL="815975" lvl="3" indent="0">
              <a:buNone/>
            </a:pPr>
            <a:r>
              <a:rPr lang="en-US" b="0" dirty="0" smtClean="0"/>
              <a:t>“Bracket or ‘trap’ a root between bracketing values, </a:t>
            </a:r>
            <a:br>
              <a:rPr lang="en-US" b="0" dirty="0" smtClean="0"/>
            </a:br>
            <a:r>
              <a:rPr lang="en-US" b="0" dirty="0" smtClean="0"/>
              <a:t>then hunt it down like a rabbit.”</a:t>
            </a:r>
            <a:br>
              <a:rPr lang="en-US" b="0" dirty="0" smtClean="0"/>
            </a:br>
            <a:endParaRPr lang="en-US" sz="900" b="0" dirty="0" smtClean="0"/>
          </a:p>
          <a:p>
            <a:pPr lvl="2"/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 smtClean="0"/>
              <a:t>N</a:t>
            </a:r>
            <a:r>
              <a:rPr lang="en-US" b="0" dirty="0" smtClean="0"/>
              <a:t> equations in </a:t>
            </a:r>
            <a:r>
              <a:rPr lang="en-US" b="0" i="1" dirty="0" smtClean="0"/>
              <a:t>N</a:t>
            </a:r>
            <a:r>
              <a:rPr lang="en-US" b="0" dirty="0" smtClean="0"/>
              <a:t> unknowns: </a:t>
            </a:r>
            <a:br>
              <a:rPr lang="en-US" b="0" dirty="0" smtClean="0"/>
            </a:br>
            <a:r>
              <a:rPr lang="en-US" b="0" dirty="0" smtClean="0"/>
              <a:t>You can only </a:t>
            </a:r>
            <a:r>
              <a:rPr lang="en-US" b="0" i="1" dirty="0" smtClean="0"/>
              <a:t>hope </a:t>
            </a:r>
            <a:r>
              <a:rPr lang="en-US" b="0" dirty="0" smtClean="0"/>
              <a:t>to find a solution.</a:t>
            </a:r>
            <a:br>
              <a:rPr lang="en-US" b="0" dirty="0" smtClean="0"/>
            </a:br>
            <a:r>
              <a:rPr lang="en-US" b="0" dirty="0" smtClean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Much more difficult!!</a:t>
            </a:r>
            <a:br>
              <a:rPr lang="en-US" b="0" dirty="0" smtClean="0"/>
            </a:br>
            <a:r>
              <a:rPr lang="en-US" b="0" dirty="0" smtClean="0"/>
              <a:t>“You never know whether a root is near,</a:t>
            </a:r>
            <a:br>
              <a:rPr lang="en-US" b="0" dirty="0" smtClean="0"/>
            </a:br>
            <a:r>
              <a:rPr lang="en-US" b="0" dirty="0" smtClean="0"/>
              <a:t>unless you have found it”</a:t>
            </a:r>
            <a:br>
              <a:rPr lang="en-US" b="0" dirty="0" smtClean="0"/>
            </a:br>
            <a:endParaRPr lang="en-US" sz="11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 smtClean="0"/>
              <a:t>for</a:t>
            </a:r>
            <a:r>
              <a:rPr lang="nl-NL" sz="2200" dirty="0" smtClean="0"/>
              <a:t> </a:t>
            </a:r>
            <a:r>
              <a:rPr lang="nl-NL" sz="2200" dirty="0" err="1" smtClean="0"/>
              <a:t>arbitrary</a:t>
            </a:r>
            <a:r>
              <a:rPr lang="nl-NL" sz="2200" dirty="0" smtClean="0"/>
              <a:t> </a:t>
            </a:r>
            <a:r>
              <a:rPr lang="nl-NL" sz="2200" dirty="0" err="1" smtClean="0"/>
              <a:t>functions</a:t>
            </a:r>
            <a:r>
              <a:rPr lang="nl-NL" sz="2200" dirty="0" smtClean="0"/>
              <a:t> </a:t>
            </a:r>
            <a:r>
              <a:rPr lang="nl-NL" sz="2200" b="1" i="1" dirty="0" smtClean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/>
              <a:t>(i.e. move </a:t>
            </a:r>
            <a:r>
              <a:rPr lang="nl-NL" sz="2000" dirty="0" err="1" smtClean="0"/>
              <a:t>all</a:t>
            </a:r>
            <a:r>
              <a:rPr lang="nl-NL" sz="2000" dirty="0" smtClean="0"/>
              <a:t> </a:t>
            </a:r>
            <a:r>
              <a:rPr lang="nl-NL" sz="2000" dirty="0" err="1" smtClean="0"/>
              <a:t>terms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left</a:t>
            </a:r>
            <a:r>
              <a:rPr lang="nl-NL" sz="2000" dirty="0" smtClean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smtClean="0"/>
              <a:t>“Root </a:t>
            </a:r>
            <a:r>
              <a:rPr lang="nl-NL" sz="2200" dirty="0" err="1" smtClean="0"/>
              <a:t>finding</a:t>
            </a:r>
            <a:r>
              <a:rPr lang="nl-NL" sz="2200" dirty="0" smtClean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903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3: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Excel and MATLAB to find a root </a:t>
            </a:r>
            <a:br>
              <a:rPr lang="en-US" dirty="0" smtClean="0"/>
            </a:br>
            <a:r>
              <a:rPr lang="en-US" dirty="0" smtClean="0"/>
              <a:t>of a function using the Secant and the False position methods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bracketing interval (x</a:t>
            </a:r>
            <a:r>
              <a:rPr lang="en-US" b="0" baseline="-25000" dirty="0" smtClean="0"/>
              <a:t>1</a:t>
            </a:r>
            <a:r>
              <a:rPr lang="en-US" b="0" dirty="0" smtClean="0"/>
              <a:t>, x</a:t>
            </a:r>
            <a:r>
              <a:rPr lang="en-US" b="0" baseline="-25000" dirty="0" smtClean="0"/>
              <a:t>2</a:t>
            </a:r>
            <a:r>
              <a:rPr lang="en-US" b="0" dirty="0" smtClean="0"/>
              <a:t>)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specified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output the required number of iterations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Compare the bisection, false position and secant methods</a:t>
            </a:r>
            <a:br>
              <a:rPr lang="en-US" b="0" dirty="0" smtClean="0"/>
            </a:b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3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524000" y="4524158"/>
            <a:ext cx="2819400" cy="1800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532812" cy="172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3: </a:t>
            </a:r>
            <a:br>
              <a:rPr lang="en-US" dirty="0" smtClean="0"/>
            </a:br>
            <a:endParaRPr lang="en-US" sz="7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Determination of the abscissa of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Determine the approximating line: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sz="14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Determine abscissa:</a:t>
            </a:r>
            <a:br>
              <a:rPr lang="en-US" b="0" dirty="0" smtClean="0"/>
            </a:br>
            <a:endParaRPr lang="en-US" b="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6406943" y="3035585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42761" y="4178585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5111544" y="2660936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82866" y="2536825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8620487" y="4128698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4963466" y="410238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  <p:cxnSp>
        <p:nvCxnSpPr>
          <p:cNvPr id="14" name="Straight Connector 13"/>
          <p:cNvCxnSpPr>
            <a:stCxn id="16" idx="4"/>
          </p:cNvCxnSpPr>
          <p:nvPr/>
        </p:nvCxnSpPr>
        <p:spPr>
          <a:xfrm>
            <a:off x="8794820" y="276542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36885" y="231989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753260" y="26823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45" idx="4"/>
            <a:endCxn id="9" idx="4"/>
          </p:cNvCxnSpPr>
          <p:nvPr/>
        </p:nvCxnSpPr>
        <p:spPr>
          <a:xfrm flipV="1">
            <a:off x="5299360" y="2660936"/>
            <a:ext cx="3564214" cy="28546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78531" y="5520293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306825" y="4178585"/>
            <a:ext cx="7521" cy="139555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536825"/>
                <a:ext cx="49530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62400"/>
                <a:ext cx="14478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5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092200" y="4736715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558002"/>
                <a:ext cx="2895600" cy="8088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289425"/>
                <a:ext cx="60960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934200" y="413010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57800" y="5432425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𝑏𝑓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486400"/>
                <a:ext cx="2895600" cy="80881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3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4475"/>
            <a:ext cx="8610600" cy="439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False position method in Excel</a:t>
            </a:r>
          </a:p>
          <a:p>
            <a:endParaRPr lang="en-US" kern="0" dirty="0"/>
          </a:p>
        </p:txBody>
      </p:sp>
      <p:sp>
        <p:nvSpPr>
          <p:cNvPr id="9" name="Right Arrow 8"/>
          <p:cNvSpPr/>
          <p:nvPr/>
        </p:nvSpPr>
        <p:spPr>
          <a:xfrm rot="17826159">
            <a:off x="113018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smtClean="0">
                    <a:sym typeface="Symbol"/>
                  </a:rPr>
                  <a:t>x </a:t>
                </a:r>
                <a:r>
                  <a:rPr lang="nl-NL" sz="2000" dirty="0" err="1" smtClean="0">
                    <a:sym typeface="Symbol"/>
                  </a:rPr>
                  <a:t>absc</a:t>
                </a:r>
                <a:r>
                  <a:rPr lang="nl-NL" sz="2000" dirty="0" smtClean="0">
                    <a:sym typeface="Symbol"/>
                  </a:rPr>
                  <a:t> </a:t>
                </a:r>
                <a:r>
                  <a:rPr lang="nl-NL" sz="2000" dirty="0">
                    <a:sym typeface="Symbol"/>
                  </a:rPr>
                  <a:t>= x1 – f1*(x2 – x1)/(f2 – f1</a:t>
                </a:r>
                <a:r>
                  <a:rPr lang="nl-NL" sz="2000" dirty="0" smtClean="0">
                    <a:sym typeface="Symbol"/>
                  </a:rPr>
                  <a:t>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smtClean="0">
                  <a:sym typeface="Symbol"/>
                </a:rPr>
                <a:t>f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 = f(x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5346264"/>
            <a:ext cx="2133600" cy="749736"/>
            <a:chOff x="76200" y="2396550"/>
            <a:chExt cx="3200400" cy="749736"/>
          </a:xfrm>
        </p:grpSpPr>
        <p:sp>
          <p:nvSpPr>
            <p:cNvPr id="23" name="Rectangle 22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IF(f1*</a:t>
              </a:r>
              <a:r>
                <a:rPr lang="nl-NL" sz="2000" dirty="0" err="1" smtClean="0">
                  <a:sym typeface="Symbol"/>
                </a:rPr>
                <a:t>fabsc</a:t>
              </a:r>
              <a:r>
                <a:rPr lang="nl-NL" sz="2000" dirty="0" smtClean="0">
                  <a:sym typeface="Symbol"/>
                </a:rPr>
                <a:t>&lt;0;</a:t>
              </a:r>
              <a:br>
                <a:rPr lang="nl-NL" sz="2000" dirty="0" smtClean="0">
                  <a:sym typeface="Symbol"/>
                </a:rPr>
              </a:br>
              <a:r>
                <a:rPr lang="nl-NL" sz="2000" dirty="0" smtClean="0">
                  <a:sym typeface="Symbol"/>
                </a:rPr>
                <a:t>x1;xabsc)</a:t>
              </a:r>
              <a:endParaRPr lang="en-US" sz="2000" b="1" i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099733" y="5346264"/>
            <a:ext cx="2133600" cy="749736"/>
            <a:chOff x="76200" y="2396550"/>
            <a:chExt cx="3200400" cy="749736"/>
          </a:xfrm>
        </p:grpSpPr>
        <p:sp>
          <p:nvSpPr>
            <p:cNvPr id="40" name="Rectangle 39"/>
            <p:cNvSpPr/>
            <p:nvPr/>
          </p:nvSpPr>
          <p:spPr>
            <a:xfrm>
              <a:off x="304800" y="2396550"/>
              <a:ext cx="2743200" cy="749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200" y="2438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>
                  <a:sym typeface="Symbol"/>
                </a:rPr>
                <a:t>=</a:t>
              </a:r>
              <a:r>
                <a:rPr lang="nl-NL" sz="2000" dirty="0" smtClean="0">
                  <a:sym typeface="Symbol"/>
                </a:rPr>
                <a:t>IF(f2*</a:t>
              </a:r>
              <a:r>
                <a:rPr lang="nl-NL" sz="2000" dirty="0" err="1" smtClean="0">
                  <a:sym typeface="Symbol"/>
                </a:rPr>
                <a:t>fabsc</a:t>
              </a:r>
              <a:r>
                <a:rPr lang="nl-NL" sz="2000" dirty="0" smtClean="0">
                  <a:sym typeface="Symbol"/>
                </a:rPr>
                <a:t>&lt;0;</a:t>
              </a:r>
              <a:br>
                <a:rPr lang="nl-NL" sz="2000" dirty="0" smtClean="0">
                  <a:sym typeface="Symbol"/>
                </a:rPr>
              </a:br>
              <a:r>
                <a:rPr lang="nl-NL" sz="2000" dirty="0" smtClean="0">
                  <a:sym typeface="Symbol"/>
                </a:rPr>
                <a:t>x2;xabsc)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5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Secant method in Excel</a:t>
            </a:r>
          </a:p>
          <a:p>
            <a:endParaRPr lang="en-US" kern="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8600" y="5349240"/>
            <a:ext cx="1752600" cy="441960"/>
            <a:chOff x="304800" y="2396550"/>
            <a:chExt cx="2743200" cy="513322"/>
          </a:xfrm>
        </p:grpSpPr>
        <p:sp>
          <p:nvSpPr>
            <p:cNvPr id="19" name="Rectangle 18"/>
            <p:cNvSpPr/>
            <p:nvPr/>
          </p:nvSpPr>
          <p:spPr>
            <a:xfrm>
              <a:off x="304800" y="2396550"/>
              <a:ext cx="2743200" cy="513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4800" y="2438400"/>
              <a:ext cx="2743200" cy="4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2000" dirty="0" smtClean="0">
                  <a:sym typeface="Symbol"/>
                </a:rPr>
                <a:t>=min(</a:t>
              </a:r>
              <a:r>
                <a:rPr lang="nl-NL" sz="2000" i="1" dirty="0" smtClean="0">
                  <a:sym typeface="Symbol"/>
                </a:rPr>
                <a:t>x</a:t>
              </a:r>
              <a:r>
                <a:rPr lang="nl-NL" sz="2000" i="1" baseline="-25000" dirty="0" smtClean="0">
                  <a:sym typeface="Symbol"/>
                </a:rPr>
                <a:t>it</a:t>
              </a:r>
              <a:r>
                <a:rPr lang="nl-NL" sz="2000" baseline="-25000" dirty="0" smtClean="0">
                  <a:sym typeface="Symbol"/>
                </a:rPr>
                <a:t>-2</a:t>
              </a:r>
              <a:r>
                <a:rPr lang="nl-NL" sz="2000" dirty="0" smtClean="0">
                  <a:sym typeface="Symbol"/>
                </a:rPr>
                <a:t>,</a:t>
              </a:r>
              <a:r>
                <a:rPr lang="nl-NL" sz="2000" i="1" dirty="0" smtClean="0">
                  <a:sym typeface="Symbol"/>
                </a:rPr>
                <a:t>x</a:t>
              </a:r>
              <a:r>
                <a:rPr lang="nl-NL" sz="2000" i="1" baseline="-25000" dirty="0" smtClean="0">
                  <a:sym typeface="Symbol"/>
                </a:rPr>
                <a:t>it</a:t>
              </a:r>
              <a:r>
                <a:rPr lang="nl-NL" sz="2000" baseline="-25000" dirty="0" smtClean="0">
                  <a:sym typeface="Symbol"/>
                </a:rPr>
                <a:t>-1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9" name="Right Arrow 8"/>
          <p:cNvSpPr/>
          <p:nvPr/>
        </p:nvSpPr>
        <p:spPr>
          <a:xfrm rot="17826159">
            <a:off x="927209" y="4793479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4443725">
            <a:off x="2185641" y="4811990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05400" y="5410200"/>
            <a:ext cx="4191000" cy="817318"/>
            <a:chOff x="4876800" y="2107360"/>
            <a:chExt cx="3200400" cy="817318"/>
          </a:xfrm>
        </p:grpSpPr>
        <p:grpSp>
          <p:nvGrpSpPr>
            <p:cNvPr id="27" name="Group 26"/>
            <p:cNvGrpSpPr/>
            <p:nvPr/>
          </p:nvGrpSpPr>
          <p:grpSpPr>
            <a:xfrm>
              <a:off x="4876800" y="2107360"/>
              <a:ext cx="3200400" cy="817318"/>
              <a:chOff x="4876800" y="2107360"/>
              <a:chExt cx="3200400" cy="81731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76800" y="2107360"/>
                <a:ext cx="3047538" cy="81731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876800" y="2124458"/>
                <a:ext cx="3200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000" dirty="0" smtClean="0">
                    <a:sym typeface="Symbol"/>
                  </a:rPr>
                  <a:t>x </a:t>
                </a:r>
                <a:r>
                  <a:rPr lang="nl-NL" sz="2000" dirty="0" err="1" smtClean="0">
                    <a:sym typeface="Symbol"/>
                  </a:rPr>
                  <a:t>absc</a:t>
                </a:r>
                <a:r>
                  <a:rPr lang="nl-NL" sz="2000" dirty="0" smtClean="0">
                    <a:sym typeface="Symbol"/>
                  </a:rPr>
                  <a:t> </a:t>
                </a:r>
                <a:r>
                  <a:rPr lang="nl-NL" sz="2000" dirty="0">
                    <a:sym typeface="Symbol"/>
                  </a:rPr>
                  <a:t>= x1 – f1*(x2 – x1)/(f2 – f1</a:t>
                </a:r>
                <a:r>
                  <a:rPr lang="nl-NL" sz="2000" dirty="0" smtClean="0">
                    <a:sym typeface="Symbol"/>
                  </a:rPr>
                  <a:t>) </a:t>
                </a:r>
                <a:endParaRPr lang="en-US" sz="2000" b="1" i="1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932218" y="2514600"/>
              <a:ext cx="1981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2000" dirty="0" smtClean="0">
                  <a:sym typeface="Symbol"/>
                </a:rPr>
                <a:t>f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 = f(x </a:t>
              </a:r>
              <a:r>
                <a:rPr lang="nl-NL" sz="2000" dirty="0" err="1" smtClean="0">
                  <a:sym typeface="Symbol"/>
                </a:rPr>
                <a:t>absc</a:t>
              </a:r>
              <a:r>
                <a:rPr lang="nl-NL" sz="2000" dirty="0" smtClean="0">
                  <a:sym typeface="Symbol"/>
                </a:rPr>
                <a:t>)</a:t>
              </a:r>
              <a:endParaRPr lang="en-US" sz="2000" b="1" i="1" dirty="0"/>
            </a:p>
          </p:txBody>
        </p:sp>
      </p:grpSp>
      <p:sp>
        <p:nvSpPr>
          <p:cNvPr id="31" name="Right Arrow 30"/>
          <p:cNvSpPr/>
          <p:nvPr/>
        </p:nvSpPr>
        <p:spPr>
          <a:xfrm rot="16200000">
            <a:off x="54864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6200000">
            <a:off x="6324600" y="4876801"/>
            <a:ext cx="762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"/>
          <a:stretch/>
        </p:blipFill>
        <p:spPr bwMode="auto">
          <a:xfrm>
            <a:off x="228600" y="1524000"/>
            <a:ext cx="8788400" cy="294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362200" y="5349240"/>
            <a:ext cx="1752600" cy="44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2200" y="5385272"/>
            <a:ext cx="182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=max(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i="1" baseline="-25000" dirty="0" smtClean="0">
                <a:sym typeface="Symbol"/>
              </a:rPr>
              <a:t>it</a:t>
            </a:r>
            <a:r>
              <a:rPr lang="nl-NL" sz="2000" baseline="-25000" dirty="0" smtClean="0">
                <a:sym typeface="Symbol"/>
              </a:rPr>
              <a:t>-2</a:t>
            </a:r>
            <a:r>
              <a:rPr lang="nl-NL" sz="2000" dirty="0" smtClean="0">
                <a:sym typeface="Symbol"/>
              </a:rPr>
              <a:t>,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i="1" baseline="-25000" dirty="0" smtClean="0">
                <a:sym typeface="Symbol"/>
              </a:rPr>
              <a:t>it</a:t>
            </a:r>
            <a:r>
              <a:rPr lang="nl-NL" sz="2000" baseline="-25000" dirty="0" smtClean="0">
                <a:sym typeface="Symbol"/>
              </a:rPr>
              <a:t>-1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415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False position method in MATLAB</a:t>
            </a:r>
          </a:p>
          <a:p>
            <a:endParaRPr lang="en-US" kern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18157" r="54072" b="43154"/>
          <a:stretch/>
        </p:blipFill>
        <p:spPr bwMode="auto">
          <a:xfrm>
            <a:off x="381000" y="1562100"/>
            <a:ext cx="8695799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26533" y="600069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falseposition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46133" y="4495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Root found in 12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! </a:t>
            </a:r>
            <a:br>
              <a:rPr lang="nl-NL" sz="2000" dirty="0" smtClean="0">
                <a:sym typeface="Symbol"/>
              </a:rPr>
            </a:br>
            <a:r>
              <a:rPr lang="nl-NL" sz="2000" dirty="0" smtClean="0">
                <a:sym typeface="Symbol"/>
              </a:rPr>
              <a:t>(</a:t>
            </a: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needed</a:t>
            </a:r>
            <a:r>
              <a:rPr lang="nl-NL" sz="2000" dirty="0" smtClean="0">
                <a:sym typeface="Symbol"/>
              </a:rPr>
              <a:t> 25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1511300" y="3462866"/>
            <a:ext cx="2603500" cy="187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8200" y="33528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The </a:t>
            </a:r>
            <a:r>
              <a:rPr lang="nl-NL" sz="2000" dirty="0" err="1" smtClean="0">
                <a:sym typeface="Symbol"/>
              </a:rPr>
              <a:t>only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difference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3" name="Right Arrow 2"/>
          <p:cNvSpPr/>
          <p:nvPr/>
        </p:nvSpPr>
        <p:spPr>
          <a:xfrm rot="10800000">
            <a:off x="4191000" y="3429000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Exercise 3:  Secant method in MATLAB</a:t>
            </a:r>
          </a:p>
          <a:p>
            <a:endParaRPr lang="en-US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23869" r="51003" b="42442"/>
          <a:stretch/>
        </p:blipFill>
        <p:spPr bwMode="auto">
          <a:xfrm>
            <a:off x="473917" y="1515533"/>
            <a:ext cx="867008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5486400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secant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x^2-4*x+2,0,2,1e-7,1e-7);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5181600"/>
            <a:ext cx="35814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5181601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Secant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 8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r>
              <a:rPr lang="nl-NL" sz="2000" dirty="0" smtClean="0">
                <a:sym typeface="Symbol"/>
              </a:rPr>
              <a:t>: 12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>
                <a:sym typeface="Symbol"/>
              </a:rPr>
              <a:t/>
            </a:r>
            <a:br>
              <a:rPr lang="nl-NL" sz="2000" dirty="0">
                <a:sym typeface="Symbol"/>
              </a:rPr>
            </a:br>
            <a:r>
              <a:rPr lang="nl-NL" sz="2000" dirty="0" err="1" smtClean="0">
                <a:sym typeface="Symbol"/>
              </a:rPr>
              <a:t>Bisection</a:t>
            </a:r>
            <a:r>
              <a:rPr lang="nl-NL" sz="2000" dirty="0" smtClean="0">
                <a:sym typeface="Symbol"/>
              </a:rPr>
              <a:t>: 25 </a:t>
            </a:r>
            <a:r>
              <a:rPr lang="nl-NL" sz="2000" dirty="0" err="1" smtClean="0">
                <a:sym typeface="Symbol"/>
              </a:rPr>
              <a:t>iterations</a:t>
            </a:r>
            <a:endParaRPr lang="nl-NL" sz="2000" dirty="0" smtClean="0">
              <a:sym typeface="Symbo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3769358"/>
            <a:ext cx="838200" cy="760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01431" y="3810000"/>
            <a:ext cx="30945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smtClean="0">
                <a:sym typeface="Symbol"/>
              </a:rPr>
              <a:t>The </a:t>
            </a:r>
            <a:r>
              <a:rPr lang="nl-NL" sz="2000" dirty="0" err="1" smtClean="0">
                <a:sym typeface="Symbol"/>
              </a:rPr>
              <a:t>only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difference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!</a:t>
            </a:r>
            <a:endParaRPr lang="en-US" sz="2000" b="1" i="1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2590801" y="3996505"/>
            <a:ext cx="457200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872066" y="2658870"/>
            <a:ext cx="3623733" cy="1989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and False position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11188" y="1066800"/>
            <a:ext cx="86852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Comparison of methods</a:t>
            </a:r>
          </a:p>
          <a:p>
            <a:endParaRPr lang="en-US" kern="0" dirty="0"/>
          </a:p>
        </p:txBody>
      </p:sp>
      <p:sp>
        <p:nvSpPr>
          <p:cNvPr id="9" name="Rectangle 8"/>
          <p:cNvSpPr/>
          <p:nvPr/>
        </p:nvSpPr>
        <p:spPr>
          <a:xfrm>
            <a:off x="880533" y="5467290"/>
            <a:ext cx="818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x^2-4*x+2,2,optimset('TolX',1e-15,'Display','iter'))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Bisection</a:t>
            </a:r>
            <a:endParaRPr lang="nl-NL" sz="2000" dirty="0" smtClean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−4</m:t>
                      </m:r>
                      <m:r>
                        <a:rPr lang="en-US" sz="2200" b="0" i="1" smtClean="0">
                          <a:latin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</a:rPr>
                        <m:t>+2=0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7182"/>
                <a:ext cx="4115594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37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38200" y="1981200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tol_eps</a:t>
            </a:r>
            <a:r>
              <a:rPr lang="nl-NL" sz="2000" dirty="0" smtClean="0">
                <a:sym typeface="Symbol"/>
              </a:rPr>
              <a:t>, </a:t>
            </a:r>
            <a:r>
              <a:rPr lang="nl-NL" sz="2000" dirty="0" err="1" smtClean="0">
                <a:sym typeface="Symbol"/>
              </a:rPr>
              <a:t>tol_func</a:t>
            </a:r>
            <a:r>
              <a:rPr lang="nl-NL" sz="2000" dirty="0" smtClean="0">
                <a:sym typeface="Symbol"/>
              </a:rPr>
              <a:t> = 1e-15</a:t>
            </a:r>
            <a:r>
              <a:rPr lang="nl-NL" sz="2000" dirty="0">
                <a:sym typeface="Symbol"/>
              </a:rPr>
              <a:t>, </a:t>
            </a:r>
            <a:r>
              <a:rPr lang="nl-NL" sz="2000" dirty="0" err="1">
                <a:sym typeface="Symbol"/>
              </a:rPr>
              <a:t>and</a:t>
            </a:r>
            <a:r>
              <a:rPr lang="nl-NL" sz="2000" dirty="0">
                <a:sym typeface="Symbol"/>
              </a:rPr>
              <a:t> (x</a:t>
            </a:r>
            <a:r>
              <a:rPr lang="nl-NL" sz="2000" baseline="-25000" dirty="0">
                <a:sym typeface="Symbol"/>
              </a:rPr>
              <a:t>1</a:t>
            </a:r>
            <a:r>
              <a:rPr lang="nl-NL" sz="2000" dirty="0">
                <a:sym typeface="Symbol"/>
              </a:rPr>
              <a:t>, x</a:t>
            </a:r>
            <a:r>
              <a:rPr lang="nl-NL" sz="2000" baseline="-25000" dirty="0">
                <a:sym typeface="Symbol"/>
              </a:rPr>
              <a:t>2</a:t>
            </a:r>
            <a:r>
              <a:rPr lang="nl-NL" sz="2000" dirty="0">
                <a:sym typeface="Symbol"/>
              </a:rPr>
              <a:t>)  = (0,2)</a:t>
            </a:r>
          </a:p>
          <a:p>
            <a:r>
              <a:rPr lang="nl-NL" sz="2000" dirty="0" smtClean="0">
                <a:sym typeface="Symbol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19200" y="2724090"/>
            <a:ext cx="1286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ym typeface="Symbol"/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85533" y="2743200"/>
            <a:ext cx="2396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 smtClean="0">
                <a:sym typeface="Symbol"/>
              </a:rPr>
              <a:t>Nr. </a:t>
            </a:r>
            <a:r>
              <a:rPr lang="nl-NL" sz="2000" b="1" dirty="0" err="1" smtClean="0">
                <a:sym typeface="Symbol"/>
              </a:rPr>
              <a:t>iterations</a:t>
            </a:r>
            <a:endParaRPr lang="nl-NL" sz="2000" b="1" dirty="0" smtClean="0">
              <a:sym typeface="Symbo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533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False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position</a:t>
            </a:r>
            <a:endParaRPr lang="nl-NL" sz="2000" dirty="0" smtClean="0">
              <a:sym typeface="Symbo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9200" y="4248090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Secant</a:t>
            </a:r>
            <a:endParaRPr lang="nl-NL" sz="2000" dirty="0" smtClean="0">
              <a:sym typeface="Symbo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800" y="32574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52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52800" y="3742267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22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29000" y="424809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sym typeface="Symbol"/>
              </a:rPr>
              <a:t>9</a:t>
            </a:r>
            <a:endParaRPr lang="nl-NL" sz="2000" dirty="0" smtClean="0">
              <a:sym typeface="Symbo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2066" y="2658870"/>
            <a:ext cx="3623733" cy="484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72067" y="2658870"/>
            <a:ext cx="1811866" cy="198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72067" y="5083314"/>
            <a:ext cx="202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Compare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:</a:t>
            </a:r>
            <a:endParaRPr lang="nl-NL" sz="2000" dirty="0">
              <a:sym typeface="Symbo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2067" y="5802981"/>
            <a:ext cx="5985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Note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bracketing</a:t>
            </a:r>
            <a:r>
              <a:rPr lang="nl-NL" sz="2000" dirty="0" smtClean="0">
                <a:sym typeface="Symbol"/>
              </a:rPr>
              <a:t> steps in </a:t>
            </a:r>
            <a:r>
              <a:rPr lang="nl-NL" sz="2000" dirty="0" err="1" smtClean="0">
                <a:sym typeface="Symbol"/>
              </a:rPr>
              <a:t>fzero</a:t>
            </a:r>
            <a:r>
              <a:rPr lang="nl-NL" sz="2000" dirty="0" smtClean="0">
                <a:sym typeface="Symbol"/>
              </a:rPr>
              <a:t>!</a:t>
            </a:r>
            <a:endParaRPr lang="nl-NL" sz="2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0354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456612" cy="5638800"/>
          </a:xfrm>
        </p:spPr>
        <p:txBody>
          <a:bodyPr/>
          <a:lstStyle/>
          <a:p>
            <a:r>
              <a:rPr lang="en-US" dirty="0" err="1" smtClean="0"/>
              <a:t>Superlinear</a:t>
            </a:r>
            <a:r>
              <a:rPr lang="en-US" dirty="0" smtClean="0"/>
              <a:t> convergence + sureness of bisection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Keep track of </a:t>
            </a:r>
            <a:r>
              <a:rPr lang="en-US" b="0" dirty="0" err="1" smtClean="0">
                <a:sym typeface="Symbol"/>
              </a:rPr>
              <a:t>superlinear</a:t>
            </a:r>
            <a:r>
              <a:rPr lang="en-US" b="0" dirty="0" smtClean="0">
                <a:sym typeface="Symbol"/>
              </a:rPr>
              <a:t> convergence, and if not, intersperse with bisection steps (assures at least linear convergence)</a:t>
            </a:r>
            <a:endParaRPr lang="en-US" sz="10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Brent’s method (is implemented in MATLAB’s </a:t>
            </a:r>
            <a:r>
              <a:rPr lang="en-US" b="0" dirty="0" err="1" smtClean="0">
                <a:latin typeface="Century Gothic" panose="020B0502020202020204" pitchFamily="34" charset="0"/>
                <a:sym typeface="Symbol"/>
              </a:rPr>
              <a:t>fzero</a:t>
            </a:r>
            <a:r>
              <a:rPr lang="en-US" b="0" dirty="0" smtClean="0">
                <a:sym typeface="Symbol"/>
              </a:rPr>
              <a:t>):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root-bracketing + bisection + inverse quadratic interpolation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Inverse quadratic interpolation: uses 3 prior points to fit an inverse quadratic function (i.e. x(y) ) with contingency plans,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if root falls outside brackets:</a:t>
            </a: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b="0" dirty="0" smtClean="0">
              <a:sym typeface="Symbol"/>
            </a:endParaRPr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When </a:t>
            </a:r>
            <a:r>
              <a:rPr lang="en-US" b="0" i="1" dirty="0" smtClean="0">
                <a:sym typeface="Symbol"/>
              </a:rPr>
              <a:t>P</a:t>
            </a:r>
            <a:r>
              <a:rPr lang="en-US" b="0" dirty="0" smtClean="0">
                <a:sym typeface="Symbol"/>
              </a:rPr>
              <a:t>/</a:t>
            </a:r>
            <a:r>
              <a:rPr lang="en-US" b="0" i="1" dirty="0" smtClean="0">
                <a:sym typeface="Symbol"/>
              </a:rPr>
              <a:t>Q</a:t>
            </a:r>
            <a:r>
              <a:rPr lang="en-US" b="0" dirty="0" smtClean="0">
                <a:sym typeface="Symbol"/>
              </a:rPr>
              <a:t> does not land within the bounds or when bounds are not collapsing fast enough  take bisection step</a:t>
            </a:r>
          </a:p>
          <a:p>
            <a:pPr marL="536575" lvl="2" indent="0">
              <a:spcBef>
                <a:spcPts val="800"/>
              </a:spcBef>
              <a:buClrTx/>
              <a:buNone/>
            </a:pPr>
            <a:endParaRPr lang="en-US" sz="700" b="0" dirty="0" smtClean="0">
              <a:sym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𝑄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33" y="3962400"/>
                <a:ext cx="1964267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3963313"/>
                <a:ext cx="2116667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318000"/>
                <a:ext cx="211666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288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)/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3" y="4649113"/>
                <a:ext cx="2116667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8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</m:d>
                        <m:d>
                          <m:d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293513"/>
                <a:ext cx="5334000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𝑄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648200"/>
                <a:ext cx="5334000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571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066800" y="5029200"/>
            <a:ext cx="4575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b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current</a:t>
            </a:r>
            <a:r>
              <a:rPr lang="nl-NL" sz="2000" dirty="0" smtClean="0">
                <a:sym typeface="Symbol"/>
              </a:rPr>
              <a:t> best </a:t>
            </a:r>
            <a:r>
              <a:rPr lang="nl-NL" sz="2000" dirty="0" err="1" smtClean="0">
                <a:sym typeface="Symbol"/>
              </a:rPr>
              <a:t>estimate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i="1" dirty="0" smtClean="0">
                <a:sym typeface="Symbol"/>
              </a:rPr>
              <a:t>P</a:t>
            </a:r>
            <a:r>
              <a:rPr lang="nl-NL" sz="2000" dirty="0" smtClean="0">
                <a:sym typeface="Symbol"/>
              </a:rPr>
              <a:t>/</a:t>
            </a:r>
            <a:r>
              <a:rPr lang="nl-NL" sz="2000" i="1" dirty="0" smtClean="0">
                <a:sym typeface="Symbol"/>
              </a:rPr>
              <a:t>Q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ought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a ‘small’ </a:t>
            </a:r>
            <a:r>
              <a:rPr lang="nl-NL" sz="2000" dirty="0" err="1" smtClean="0">
                <a:sym typeface="Symbol"/>
              </a:rPr>
              <a:t>correction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0038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57947" b="21537"/>
          <a:stretch/>
        </p:blipFill>
        <p:spPr bwMode="auto">
          <a:xfrm>
            <a:off x="609600" y="1003882"/>
            <a:ext cx="6629400" cy="577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Brent’s method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t="24005" r="51311" b="8916"/>
          <a:stretch/>
        </p:blipFill>
        <p:spPr bwMode="auto">
          <a:xfrm>
            <a:off x="605963" y="909786"/>
            <a:ext cx="7699837" cy="59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5257800"/>
          </a:xfrm>
        </p:spPr>
        <p:txBody>
          <a:bodyPr/>
          <a:lstStyle/>
          <a:p>
            <a:r>
              <a:rPr lang="en-US" dirty="0" smtClean="0"/>
              <a:t>One-dimensional case: </a:t>
            </a:r>
            <a:br>
              <a:rPr lang="en-US" dirty="0" smtClean="0"/>
            </a:br>
            <a:endParaRPr lang="en-US" sz="200" dirty="0" smtClean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Bisection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Secant and false position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Brent’s 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Newton-Raphson method</a:t>
            </a:r>
            <a:endParaRPr lang="en-US" b="0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 smtClean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200" b="0" dirty="0"/>
          </a:p>
          <a:p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/>
              <a:t>Newton-Raphson </a:t>
            </a:r>
            <a:r>
              <a:rPr lang="en-US" b="0" dirty="0" smtClean="0"/>
              <a:t>method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err="1" smtClean="0"/>
              <a:t>Broyden’s</a:t>
            </a:r>
            <a:r>
              <a:rPr lang="en-US" b="0" dirty="0" smtClean="0"/>
              <a:t> method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>
          <a:xfrm>
            <a:off x="5715000" y="2930604"/>
            <a:ext cx="310373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 smtClean="0"/>
              <a:t>Do </a:t>
            </a:r>
            <a:r>
              <a:rPr lang="nl-NL" sz="2200" dirty="0" err="1" smtClean="0"/>
              <a:t>not</a:t>
            </a:r>
            <a:r>
              <a:rPr lang="nl-NL" sz="2200" dirty="0" smtClean="0"/>
              <a:t> </a:t>
            </a:r>
            <a:r>
              <a:rPr lang="nl-NL" sz="2200" dirty="0" err="1" smtClean="0"/>
              <a:t>use</a:t>
            </a:r>
            <a:r>
              <a:rPr lang="nl-NL" sz="2200" dirty="0" smtClean="0"/>
              <a:t> routines </a:t>
            </a:r>
            <a:br>
              <a:rPr lang="nl-NL" sz="2200" dirty="0" smtClean="0"/>
            </a:br>
            <a:r>
              <a:rPr lang="nl-NL" sz="2200" dirty="0" smtClean="0"/>
              <a:t>as black </a:t>
            </a:r>
            <a:r>
              <a:rPr lang="nl-NL" sz="2200" dirty="0" err="1" smtClean="0"/>
              <a:t>boxes</a:t>
            </a:r>
            <a:r>
              <a:rPr lang="nl-NL" sz="2200" dirty="0" smtClean="0"/>
              <a:t> without </a:t>
            </a:r>
            <a:br>
              <a:rPr lang="nl-NL" sz="2200" dirty="0" smtClean="0"/>
            </a:br>
            <a:r>
              <a:rPr lang="nl-NL" sz="2200" dirty="0" err="1" smtClean="0"/>
              <a:t>understanding</a:t>
            </a:r>
            <a:r>
              <a:rPr lang="nl-NL" sz="2200" dirty="0" smtClean="0"/>
              <a:t> </a:t>
            </a:r>
            <a:r>
              <a:rPr lang="nl-NL" sz="2200" dirty="0" err="1" smtClean="0"/>
              <a:t>them</a:t>
            </a:r>
            <a:r>
              <a:rPr lang="nl-NL" sz="2200" dirty="0" smtClean="0"/>
              <a:t>!!!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642840" y="5292804"/>
            <a:ext cx="86083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 smtClean="0"/>
              <a:t>Introduction</a:t>
            </a:r>
            <a:r>
              <a:rPr lang="nl-NL" sz="2200" dirty="0" smtClean="0"/>
              <a:t> </a:t>
            </a:r>
            <a:r>
              <a:rPr lang="nl-NL" sz="2200" dirty="0" err="1" smtClean="0"/>
              <a:t>to</a:t>
            </a:r>
            <a:r>
              <a:rPr lang="nl-NL" sz="2200" dirty="0" smtClean="0"/>
              <a:t> </a:t>
            </a:r>
            <a:r>
              <a:rPr lang="nl-NL" sz="2200" dirty="0" err="1" smtClean="0"/>
              <a:t>underlying</a:t>
            </a:r>
            <a:r>
              <a:rPr lang="nl-NL" sz="2200" dirty="0" smtClean="0"/>
              <a:t> </a:t>
            </a:r>
            <a:r>
              <a:rPr lang="nl-NL" sz="2200" dirty="0" err="1" smtClean="0"/>
              <a:t>ideas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</a:t>
            </a:r>
            <a:r>
              <a:rPr lang="nl-NL" sz="2200" dirty="0" err="1" smtClean="0"/>
              <a:t>algorithms</a:t>
            </a:r>
            <a:endParaRPr lang="nl-NL" sz="2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sz="2200" dirty="0" err="1" smtClean="0"/>
              <a:t>Exercises</a:t>
            </a:r>
            <a:r>
              <a:rPr lang="nl-NL" sz="2200" dirty="0" smtClean="0"/>
              <a:t> in </a:t>
            </a:r>
            <a:r>
              <a:rPr lang="nl-NL" sz="2200" dirty="0" err="1" smtClean="0"/>
              <a:t>how</a:t>
            </a:r>
            <a:r>
              <a:rPr lang="nl-NL" sz="2200" dirty="0" smtClean="0"/>
              <a:t> </a:t>
            </a:r>
            <a:r>
              <a:rPr lang="nl-NL" sz="2200" dirty="0" err="1" smtClean="0"/>
              <a:t>to</a:t>
            </a:r>
            <a:r>
              <a:rPr lang="nl-NL" sz="2200" dirty="0" smtClean="0"/>
              <a:t> program </a:t>
            </a:r>
            <a:r>
              <a:rPr lang="nl-NL" sz="2200" dirty="0" err="1" smtClean="0"/>
              <a:t>the</a:t>
            </a:r>
            <a:r>
              <a:rPr lang="nl-NL" sz="2200" dirty="0" smtClean="0"/>
              <a:t> </a:t>
            </a:r>
            <a:r>
              <a:rPr lang="nl-NL" sz="2200" dirty="0" err="1" smtClean="0"/>
              <a:t>methods</a:t>
            </a:r>
            <a:r>
              <a:rPr lang="nl-NL" sz="2200" dirty="0" smtClean="0"/>
              <a:t> in Excel </a:t>
            </a:r>
            <a:r>
              <a:rPr lang="nl-NL" sz="2200" dirty="0" err="1" smtClean="0"/>
              <a:t>and</a:t>
            </a:r>
            <a:r>
              <a:rPr lang="nl-NL" sz="2200" dirty="0" smtClean="0"/>
              <a:t> MATLAB.</a:t>
            </a:r>
            <a:endParaRPr lang="en-US" sz="2200" b="1" i="1" dirty="0"/>
          </a:p>
          <a:p>
            <a:endParaRPr lang="nl-NL" sz="2200" dirty="0" smtClean="0"/>
          </a:p>
        </p:txBody>
      </p:sp>
    </p:spTree>
    <p:extLst>
      <p:ext uri="{BB962C8B-B14F-4D97-AF65-F5344CB8AC3E}">
        <p14:creationId xmlns:p14="http://schemas.microsoft.com/office/powerpoint/2010/main" val="28260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5135136"/>
            <a:ext cx="16764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 smtClean="0"/>
              <a:t>Requires the evaluation of the function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and the derivative </a:t>
            </a:r>
            <a:r>
              <a:rPr lang="en-US" i="1" dirty="0" smtClean="0"/>
              <a:t>f </a:t>
            </a:r>
            <a:r>
              <a:rPr lang="en-US" dirty="0" smtClean="0">
                <a:sym typeface="Symbol"/>
              </a:rPr>
              <a:t>(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) at arbitrary points</a:t>
            </a:r>
            <a:endParaRPr lang="en-US" sz="1050" dirty="0" smtClean="0"/>
          </a:p>
          <a:p>
            <a:pPr lvl="1"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Algorithm: 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Extend tangent line at current point 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i="1" baseline="-25000" dirty="0" smtClean="0">
                <a:sym typeface="Symbol"/>
              </a:rPr>
              <a:t>i</a:t>
            </a:r>
            <a:r>
              <a:rPr lang="en-US" b="0" dirty="0" smtClean="0">
                <a:sym typeface="Symbol"/>
              </a:rPr>
              <a:t> till it crosses zero</a:t>
            </a:r>
          </a:p>
          <a:p>
            <a:pPr lvl="2">
              <a:spcBef>
                <a:spcPts val="800"/>
              </a:spcBef>
              <a:buClrTx/>
              <a:buFont typeface="Arial" panose="020B0604020202020204" pitchFamily="34" charset="0"/>
              <a:buChar char="−"/>
            </a:pPr>
            <a:r>
              <a:rPr lang="en-US" b="0" dirty="0" smtClean="0">
                <a:sym typeface="Symbol"/>
              </a:rPr>
              <a:t>Set next guess 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i="1" baseline="-25000" dirty="0" smtClean="0">
                <a:sym typeface="Symbol"/>
              </a:rPr>
              <a:t>i</a:t>
            </a:r>
            <a:r>
              <a:rPr lang="en-US" b="0" baseline="-25000" dirty="0" smtClean="0">
                <a:sym typeface="Symbol"/>
              </a:rPr>
              <a:t>+1</a:t>
            </a:r>
            <a:r>
              <a:rPr lang="en-US" b="0" dirty="0" smtClean="0">
                <a:sym typeface="Symbol"/>
              </a:rPr>
              <a:t> to the abscissa of that zero crossing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′′</m:t>
                          </m:r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12439"/>
                <a:ext cx="5334000" cy="72616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01971" y="3486090"/>
            <a:ext cx="2594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(Taylor series at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dirty="0" smtClean="0">
                <a:sym typeface="Symbol"/>
              </a:rPr>
              <a:t>)</a:t>
            </a:r>
            <a:endParaRPr lang="en-US" sz="20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1066800" y="4144536"/>
            <a:ext cx="8077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For small </a:t>
            </a:r>
            <a:r>
              <a:rPr lang="nl-NL" sz="2200" dirty="0" err="1" smtClean="0">
                <a:sym typeface="Symbol"/>
              </a:rPr>
              <a:t>enough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values</a:t>
            </a:r>
            <a:r>
              <a:rPr lang="nl-NL" sz="2200" dirty="0" smtClean="0">
                <a:sym typeface="Symbol"/>
              </a:rPr>
              <a:t> of </a:t>
            </a:r>
            <a:r>
              <a:rPr lang="nl-NL" sz="2200" i="1" dirty="0" smtClean="0">
                <a:sym typeface="Symbol"/>
              </a:rPr>
              <a:t></a:t>
            </a:r>
            <a:r>
              <a:rPr lang="nl-NL" sz="2200" dirty="0" smtClean="0">
                <a:sym typeface="Symbol"/>
              </a:rPr>
              <a:t>  </a:t>
            </a:r>
            <a:r>
              <a:rPr lang="nl-NL" sz="2200" dirty="0" err="1" smtClean="0">
                <a:sym typeface="Symbol"/>
              </a:rPr>
              <a:t>and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for</a:t>
            </a:r>
            <a:r>
              <a:rPr lang="nl-NL" sz="2200" dirty="0" smtClean="0">
                <a:sym typeface="Symbol"/>
              </a:rPr>
              <a:t> well-</a:t>
            </a:r>
            <a:r>
              <a:rPr lang="nl-NL" sz="2200" dirty="0" err="1" smtClean="0">
                <a:sym typeface="Symbol"/>
              </a:rPr>
              <a:t>behaved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functions</a:t>
            </a:r>
            <a:r>
              <a:rPr lang="nl-NL" sz="2200" dirty="0" smtClean="0">
                <a:sym typeface="Symbol"/>
              </a:rPr>
              <a:t>, </a:t>
            </a:r>
            <a:br>
              <a:rPr lang="nl-NL" sz="2200" dirty="0" smtClean="0">
                <a:sym typeface="Symbol"/>
              </a:rPr>
            </a:b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non-</a:t>
            </a:r>
            <a:r>
              <a:rPr lang="nl-NL" sz="2200" dirty="0" err="1" smtClean="0">
                <a:sym typeface="Symbol"/>
              </a:rPr>
              <a:t>linear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terms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become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unimportant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35136"/>
                <a:ext cx="1676400" cy="7965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092200" y="5313849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3505200" y="5135136"/>
            <a:ext cx="5488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 smtClean="0">
                <a:sym typeface="Symbol"/>
              </a:rPr>
              <a:t>Can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extended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higher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dimensions</a:t>
            </a:r>
            <a:endParaRPr lang="nl-NL" sz="2000" dirty="0" smtClean="0">
              <a:sym typeface="Symbo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 smtClean="0">
                <a:sym typeface="Symbol"/>
              </a:rPr>
              <a:t>Requires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guess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sufficiently</a:t>
            </a:r>
            <a:r>
              <a:rPr lang="nl-NL" sz="2000" dirty="0" smtClean="0">
                <a:sym typeface="Symbol"/>
              </a:rPr>
              <a:t> close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root!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even failure!!)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73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5000" y="1447800"/>
            <a:ext cx="3124200" cy="1202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085012" cy="507087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sz="105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852918"/>
                <a:ext cx="2590800" cy="7972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715000" y="1466791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Newton-</a:t>
            </a:r>
            <a:r>
              <a:rPr lang="nl-NL" sz="2000" dirty="0" err="1" smtClean="0">
                <a:sym typeface="Symbol"/>
              </a:rPr>
              <a:t>Raphson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45296" y="1717960"/>
            <a:ext cx="0" cy="22854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1114" y="2860960"/>
            <a:ext cx="381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949897" y="1343311"/>
            <a:ext cx="3752030" cy="3000089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2260600 w 3970866"/>
              <a:gd name="connsiteY4" fmla="*/ 1268839 h 1676970"/>
              <a:gd name="connsiteX5" fmla="*/ 2988734 w 3970866"/>
              <a:gd name="connsiteY5" fmla="*/ 32706 h 1676970"/>
              <a:gd name="connsiteX6" fmla="*/ 3970866 w 3970866"/>
              <a:gd name="connsiteY6" fmla="*/ 227440 h 1676970"/>
              <a:gd name="connsiteX0" fmla="*/ 0 w 3970866"/>
              <a:gd name="connsiteY0" fmla="*/ 1463573 h 1687533"/>
              <a:gd name="connsiteX1" fmla="*/ 550334 w 3970866"/>
              <a:gd name="connsiteY1" fmla="*/ 1675240 h 1687533"/>
              <a:gd name="connsiteX2" fmla="*/ 1405467 w 3970866"/>
              <a:gd name="connsiteY2" fmla="*/ 1124906 h 1687533"/>
              <a:gd name="connsiteX3" fmla="*/ 2260600 w 3970866"/>
              <a:gd name="connsiteY3" fmla="*/ 1268839 h 1687533"/>
              <a:gd name="connsiteX4" fmla="*/ 2988734 w 3970866"/>
              <a:gd name="connsiteY4" fmla="*/ 32706 h 1687533"/>
              <a:gd name="connsiteX5" fmla="*/ 3970866 w 3970866"/>
              <a:gd name="connsiteY5" fmla="*/ 227440 h 1687533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60600 w 3970866"/>
              <a:gd name="connsiteY3" fmla="*/ 1268839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463573 h 1793227"/>
              <a:gd name="connsiteX1" fmla="*/ 821267 w 3970866"/>
              <a:gd name="connsiteY1" fmla="*/ 1785306 h 1793227"/>
              <a:gd name="connsiteX2" fmla="*/ 1405467 w 3970866"/>
              <a:gd name="connsiteY2" fmla="*/ 1124906 h 1793227"/>
              <a:gd name="connsiteX3" fmla="*/ 2209800 w 3970866"/>
              <a:gd name="connsiteY3" fmla="*/ 235905 h 1793227"/>
              <a:gd name="connsiteX4" fmla="*/ 2988734 w 3970866"/>
              <a:gd name="connsiteY4" fmla="*/ 32706 h 1793227"/>
              <a:gd name="connsiteX5" fmla="*/ 3970866 w 3970866"/>
              <a:gd name="connsiteY5" fmla="*/ 227440 h 1793227"/>
              <a:gd name="connsiteX0" fmla="*/ 0 w 3970866"/>
              <a:gd name="connsiteY0" fmla="*/ 1642829 h 1972483"/>
              <a:gd name="connsiteX1" fmla="*/ 821267 w 3970866"/>
              <a:gd name="connsiteY1" fmla="*/ 1964562 h 1972483"/>
              <a:gd name="connsiteX2" fmla="*/ 1405467 w 3970866"/>
              <a:gd name="connsiteY2" fmla="*/ 1304162 h 1972483"/>
              <a:gd name="connsiteX3" fmla="*/ 2209800 w 3970866"/>
              <a:gd name="connsiteY3" fmla="*/ 415161 h 1972483"/>
              <a:gd name="connsiteX4" fmla="*/ 2751667 w 3970866"/>
              <a:gd name="connsiteY4" fmla="*/ 25695 h 1972483"/>
              <a:gd name="connsiteX5" fmla="*/ 3970866 w 3970866"/>
              <a:gd name="connsiteY5" fmla="*/ 406696 h 1972483"/>
              <a:gd name="connsiteX0" fmla="*/ 0 w 3970866"/>
              <a:gd name="connsiteY0" fmla="*/ 1637982 h 1967636"/>
              <a:gd name="connsiteX1" fmla="*/ 821267 w 3970866"/>
              <a:gd name="connsiteY1" fmla="*/ 1959715 h 1967636"/>
              <a:gd name="connsiteX2" fmla="*/ 1405467 w 3970866"/>
              <a:gd name="connsiteY2" fmla="*/ 1299315 h 1967636"/>
              <a:gd name="connsiteX3" fmla="*/ 2209800 w 3970866"/>
              <a:gd name="connsiteY3" fmla="*/ 410314 h 1967636"/>
              <a:gd name="connsiteX4" fmla="*/ 2751667 w 3970866"/>
              <a:gd name="connsiteY4" fmla="*/ 20848 h 1967636"/>
              <a:gd name="connsiteX5" fmla="*/ 3684049 w 3970866"/>
              <a:gd name="connsiteY5" fmla="*/ 30087 h 1967636"/>
              <a:gd name="connsiteX6" fmla="*/ 3970866 w 3970866"/>
              <a:gd name="connsiteY6" fmla="*/ 401849 h 1967636"/>
              <a:gd name="connsiteX0" fmla="*/ 0 w 3970866"/>
              <a:gd name="connsiteY0" fmla="*/ 1660501 h 1990155"/>
              <a:gd name="connsiteX1" fmla="*/ 821267 w 3970866"/>
              <a:gd name="connsiteY1" fmla="*/ 1982234 h 1990155"/>
              <a:gd name="connsiteX2" fmla="*/ 1405467 w 3970866"/>
              <a:gd name="connsiteY2" fmla="*/ 1321834 h 1990155"/>
              <a:gd name="connsiteX3" fmla="*/ 2209800 w 3970866"/>
              <a:gd name="connsiteY3" fmla="*/ 432833 h 1990155"/>
              <a:gd name="connsiteX4" fmla="*/ 2751667 w 3970866"/>
              <a:gd name="connsiteY4" fmla="*/ 43367 h 1990155"/>
              <a:gd name="connsiteX5" fmla="*/ 3684049 w 3970866"/>
              <a:gd name="connsiteY5" fmla="*/ 52606 h 1990155"/>
              <a:gd name="connsiteX6" fmla="*/ 3970866 w 3970866"/>
              <a:gd name="connsiteY6" fmla="*/ 424368 h 1990155"/>
              <a:gd name="connsiteX0" fmla="*/ 0 w 3953932"/>
              <a:gd name="connsiteY0" fmla="*/ 1660501 h 1990155"/>
              <a:gd name="connsiteX1" fmla="*/ 821267 w 3953932"/>
              <a:gd name="connsiteY1" fmla="*/ 1982234 h 1990155"/>
              <a:gd name="connsiteX2" fmla="*/ 1405467 w 3953932"/>
              <a:gd name="connsiteY2" fmla="*/ 1321834 h 1990155"/>
              <a:gd name="connsiteX3" fmla="*/ 2209800 w 3953932"/>
              <a:gd name="connsiteY3" fmla="*/ 432833 h 1990155"/>
              <a:gd name="connsiteX4" fmla="*/ 2751667 w 3953932"/>
              <a:gd name="connsiteY4" fmla="*/ 43367 h 1990155"/>
              <a:gd name="connsiteX5" fmla="*/ 3684049 w 3953932"/>
              <a:gd name="connsiteY5" fmla="*/ 52606 h 1990155"/>
              <a:gd name="connsiteX6" fmla="*/ 3953932 w 3953932"/>
              <a:gd name="connsiteY6" fmla="*/ 229634 h 1990155"/>
              <a:gd name="connsiteX0" fmla="*/ 0 w 3953932"/>
              <a:gd name="connsiteY0" fmla="*/ 1718758 h 2048412"/>
              <a:gd name="connsiteX1" fmla="*/ 821267 w 3953932"/>
              <a:gd name="connsiteY1" fmla="*/ 2040491 h 2048412"/>
              <a:gd name="connsiteX2" fmla="*/ 1405467 w 3953932"/>
              <a:gd name="connsiteY2" fmla="*/ 1380091 h 2048412"/>
              <a:gd name="connsiteX3" fmla="*/ 2209800 w 3953932"/>
              <a:gd name="connsiteY3" fmla="*/ 491090 h 2048412"/>
              <a:gd name="connsiteX4" fmla="*/ 3031067 w 3953932"/>
              <a:gd name="connsiteY4" fmla="*/ 24 h 2048412"/>
              <a:gd name="connsiteX5" fmla="*/ 3684049 w 3953932"/>
              <a:gd name="connsiteY5" fmla="*/ 110863 h 2048412"/>
              <a:gd name="connsiteX6" fmla="*/ 3953932 w 3953932"/>
              <a:gd name="connsiteY6" fmla="*/ 287891 h 2048412"/>
              <a:gd name="connsiteX0" fmla="*/ 0 w 3953932"/>
              <a:gd name="connsiteY0" fmla="*/ 1718758 h 1718758"/>
              <a:gd name="connsiteX1" fmla="*/ 1405467 w 3953932"/>
              <a:gd name="connsiteY1" fmla="*/ 1380091 h 1718758"/>
              <a:gd name="connsiteX2" fmla="*/ 2209800 w 3953932"/>
              <a:gd name="connsiteY2" fmla="*/ 491090 h 1718758"/>
              <a:gd name="connsiteX3" fmla="*/ 3031067 w 3953932"/>
              <a:gd name="connsiteY3" fmla="*/ 24 h 1718758"/>
              <a:gd name="connsiteX4" fmla="*/ 3684049 w 3953932"/>
              <a:gd name="connsiteY4" fmla="*/ 110863 h 1718758"/>
              <a:gd name="connsiteX5" fmla="*/ 3953932 w 3953932"/>
              <a:gd name="connsiteY5" fmla="*/ 287891 h 1718758"/>
              <a:gd name="connsiteX0" fmla="*/ 0 w 3953932"/>
              <a:gd name="connsiteY0" fmla="*/ 1718734 h 1718734"/>
              <a:gd name="connsiteX1" fmla="*/ 1405467 w 3953932"/>
              <a:gd name="connsiteY1" fmla="*/ 1380067 h 1718734"/>
              <a:gd name="connsiteX2" fmla="*/ 3031067 w 3953932"/>
              <a:gd name="connsiteY2" fmla="*/ 0 h 1718734"/>
              <a:gd name="connsiteX3" fmla="*/ 3684049 w 3953932"/>
              <a:gd name="connsiteY3" fmla="*/ 110839 h 1718734"/>
              <a:gd name="connsiteX4" fmla="*/ 3953932 w 3953932"/>
              <a:gd name="connsiteY4" fmla="*/ 287867 h 1718734"/>
              <a:gd name="connsiteX0" fmla="*/ 0 w 3953932"/>
              <a:gd name="connsiteY0" fmla="*/ 1764987 h 1764987"/>
              <a:gd name="connsiteX1" fmla="*/ 1405467 w 3953932"/>
              <a:gd name="connsiteY1" fmla="*/ 1426320 h 1764987"/>
              <a:gd name="connsiteX2" fmla="*/ 3031067 w 3953932"/>
              <a:gd name="connsiteY2" fmla="*/ 46253 h 1764987"/>
              <a:gd name="connsiteX3" fmla="*/ 3953932 w 3953932"/>
              <a:gd name="connsiteY3" fmla="*/ 334120 h 1764987"/>
              <a:gd name="connsiteX0" fmla="*/ 0 w 3920065"/>
              <a:gd name="connsiteY0" fmla="*/ 1886186 h 1886186"/>
              <a:gd name="connsiteX1" fmla="*/ 1405467 w 3920065"/>
              <a:gd name="connsiteY1" fmla="*/ 1547519 h 1886186"/>
              <a:gd name="connsiteX2" fmla="*/ 3031067 w 3920065"/>
              <a:gd name="connsiteY2" fmla="*/ 167452 h 1886186"/>
              <a:gd name="connsiteX3" fmla="*/ 3920065 w 3920065"/>
              <a:gd name="connsiteY3" fmla="*/ 31986 h 1886186"/>
              <a:gd name="connsiteX0" fmla="*/ 0 w 3920065"/>
              <a:gd name="connsiteY0" fmla="*/ 1863524 h 1863524"/>
              <a:gd name="connsiteX1" fmla="*/ 1405467 w 3920065"/>
              <a:gd name="connsiteY1" fmla="*/ 1524857 h 1863524"/>
              <a:gd name="connsiteX2" fmla="*/ 2794000 w 3920065"/>
              <a:gd name="connsiteY2" fmla="*/ 373390 h 1863524"/>
              <a:gd name="connsiteX3" fmla="*/ 3920065 w 3920065"/>
              <a:gd name="connsiteY3" fmla="*/ 9324 h 1863524"/>
              <a:gd name="connsiteX0" fmla="*/ 0 w 3860799"/>
              <a:gd name="connsiteY0" fmla="*/ 1871730 h 1871730"/>
              <a:gd name="connsiteX1" fmla="*/ 1405467 w 3860799"/>
              <a:gd name="connsiteY1" fmla="*/ 1533063 h 1871730"/>
              <a:gd name="connsiteX2" fmla="*/ 2794000 w 3860799"/>
              <a:gd name="connsiteY2" fmla="*/ 381596 h 1871730"/>
              <a:gd name="connsiteX3" fmla="*/ 3860799 w 3860799"/>
              <a:gd name="connsiteY3" fmla="*/ 9064 h 1871730"/>
              <a:gd name="connsiteX0" fmla="*/ 0 w 3860799"/>
              <a:gd name="connsiteY0" fmla="*/ 1862666 h 1862666"/>
              <a:gd name="connsiteX1" fmla="*/ 1405467 w 3860799"/>
              <a:gd name="connsiteY1" fmla="*/ 15239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794000 w 3860799"/>
              <a:gd name="connsiteY2" fmla="*/ 372532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498600 w 3860799"/>
              <a:gd name="connsiteY1" fmla="*/ 914399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2514600 w 3860799"/>
              <a:gd name="connsiteY2" fmla="*/ 279399 h 1862666"/>
              <a:gd name="connsiteX3" fmla="*/ 3860799 w 3860799"/>
              <a:gd name="connsiteY3" fmla="*/ 0 h 1862666"/>
              <a:gd name="connsiteX0" fmla="*/ 0 w 3860799"/>
              <a:gd name="connsiteY0" fmla="*/ 1862666 h 1862666"/>
              <a:gd name="connsiteX1" fmla="*/ 1354667 w 3860799"/>
              <a:gd name="connsiteY1" fmla="*/ 719666 h 1862666"/>
              <a:gd name="connsiteX2" fmla="*/ 1998134 w 3860799"/>
              <a:gd name="connsiteY2" fmla="*/ 321732 h 1862666"/>
              <a:gd name="connsiteX3" fmla="*/ 3860799 w 3860799"/>
              <a:gd name="connsiteY3" fmla="*/ 0 h 1862666"/>
              <a:gd name="connsiteX0" fmla="*/ 0 w 3801532"/>
              <a:gd name="connsiteY0" fmla="*/ 2158999 h 2158999"/>
              <a:gd name="connsiteX1" fmla="*/ 1295400 w 3801532"/>
              <a:gd name="connsiteY1" fmla="*/ 7196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938867 w 3801532"/>
              <a:gd name="connsiteY2" fmla="*/ 321732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801532"/>
              <a:gd name="connsiteY0" fmla="*/ 2158999 h 2158999"/>
              <a:gd name="connsiteX1" fmla="*/ 745067 w 3801532"/>
              <a:gd name="connsiteY1" fmla="*/ 1024466 h 2158999"/>
              <a:gd name="connsiteX2" fmla="*/ 1557867 w 3801532"/>
              <a:gd name="connsiteY2" fmla="*/ 253999 h 2158999"/>
              <a:gd name="connsiteX3" fmla="*/ 3801532 w 3801532"/>
              <a:gd name="connsiteY3" fmla="*/ 0 h 2158999"/>
              <a:gd name="connsiteX0" fmla="*/ 0 w 3733799"/>
              <a:gd name="connsiteY0" fmla="*/ 2019095 h 2019095"/>
              <a:gd name="connsiteX1" fmla="*/ 745067 w 3733799"/>
              <a:gd name="connsiteY1" fmla="*/ 884562 h 2019095"/>
              <a:gd name="connsiteX2" fmla="*/ 1557867 w 3733799"/>
              <a:gd name="connsiteY2" fmla="*/ 114095 h 2019095"/>
              <a:gd name="connsiteX3" fmla="*/ 3733799 w 3733799"/>
              <a:gd name="connsiteY3" fmla="*/ 88696 h 2019095"/>
              <a:gd name="connsiteX0" fmla="*/ 0 w 3733799"/>
              <a:gd name="connsiteY0" fmla="*/ 2069260 h 2069260"/>
              <a:gd name="connsiteX1" fmla="*/ 745067 w 3733799"/>
              <a:gd name="connsiteY1" fmla="*/ 934727 h 2069260"/>
              <a:gd name="connsiteX2" fmla="*/ 1557867 w 3733799"/>
              <a:gd name="connsiteY2" fmla="*/ 164260 h 2069260"/>
              <a:gd name="connsiteX3" fmla="*/ 3733799 w 3733799"/>
              <a:gd name="connsiteY3" fmla="*/ 138861 h 2069260"/>
              <a:gd name="connsiteX0" fmla="*/ 0 w 3676649"/>
              <a:gd name="connsiteY0" fmla="*/ 2369566 h 2369566"/>
              <a:gd name="connsiteX1" fmla="*/ 745067 w 3676649"/>
              <a:gd name="connsiteY1" fmla="*/ 1235033 h 2369566"/>
              <a:gd name="connsiteX2" fmla="*/ 1557867 w 3676649"/>
              <a:gd name="connsiteY2" fmla="*/ 464566 h 2369566"/>
              <a:gd name="connsiteX3" fmla="*/ 3676649 w 3676649"/>
              <a:gd name="connsiteY3" fmla="*/ 39117 h 2369566"/>
              <a:gd name="connsiteX0" fmla="*/ 0 w 3676649"/>
              <a:gd name="connsiteY0" fmla="*/ 2330449 h 2330449"/>
              <a:gd name="connsiteX1" fmla="*/ 745067 w 3676649"/>
              <a:gd name="connsiteY1" fmla="*/ 1195916 h 2330449"/>
              <a:gd name="connsiteX2" fmla="*/ 1557867 w 3676649"/>
              <a:gd name="connsiteY2" fmla="*/ 425449 h 2330449"/>
              <a:gd name="connsiteX3" fmla="*/ 2474472 w 3676649"/>
              <a:gd name="connsiteY3" fmla="*/ 98139 h 2330449"/>
              <a:gd name="connsiteX4" fmla="*/ 3676649 w 3676649"/>
              <a:gd name="connsiteY4" fmla="*/ 0 h 23304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57867 w 3632199"/>
              <a:gd name="connsiteY2" fmla="*/ 53974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474472 w 3632199"/>
              <a:gd name="connsiteY3" fmla="*/ 212439 h 2444749"/>
              <a:gd name="connsiteX4" fmla="*/ 3632199 w 3632199"/>
              <a:gd name="connsiteY4" fmla="*/ 0 h 2444749"/>
              <a:gd name="connsiteX0" fmla="*/ 0 w 3632199"/>
              <a:gd name="connsiteY0" fmla="*/ 2444749 h 2444749"/>
              <a:gd name="connsiteX1" fmla="*/ 745067 w 3632199"/>
              <a:gd name="connsiteY1" fmla="*/ 1310216 h 2444749"/>
              <a:gd name="connsiteX2" fmla="*/ 1589617 w 3632199"/>
              <a:gd name="connsiteY2" fmla="*/ 584199 h 2444749"/>
              <a:gd name="connsiteX3" fmla="*/ 2639572 w 3632199"/>
              <a:gd name="connsiteY3" fmla="*/ 187039 h 2444749"/>
              <a:gd name="connsiteX4" fmla="*/ 3632199 w 3632199"/>
              <a:gd name="connsiteY4" fmla="*/ 0 h 244474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589617 w 3632199"/>
              <a:gd name="connsiteY2" fmla="*/ 56514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745067 w 3632199"/>
              <a:gd name="connsiteY1" fmla="*/ 129116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39572 w 3632199"/>
              <a:gd name="connsiteY3" fmla="*/ 1679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703072 w 3632199"/>
              <a:gd name="connsiteY3" fmla="*/ 18703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40426"/>
              <a:gd name="connsiteY0" fmla="*/ 2466889 h 2466889"/>
              <a:gd name="connsiteX1" fmla="*/ 833967 w 3640426"/>
              <a:gd name="connsiteY1" fmla="*/ 1313306 h 2466889"/>
              <a:gd name="connsiteX2" fmla="*/ 1710267 w 3640426"/>
              <a:gd name="connsiteY2" fmla="*/ 638089 h 2466889"/>
              <a:gd name="connsiteX3" fmla="*/ 2696722 w 3640426"/>
              <a:gd name="connsiteY3" fmla="*/ 196479 h 2466889"/>
              <a:gd name="connsiteX4" fmla="*/ 3541272 w 3640426"/>
              <a:gd name="connsiteY4" fmla="*/ 5979 h 2466889"/>
              <a:gd name="connsiteX5" fmla="*/ 3632199 w 3640426"/>
              <a:gd name="connsiteY5" fmla="*/ 41190 h 246688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287272 w 3632199"/>
              <a:gd name="connsiteY4" fmla="*/ 117189 h 2425699"/>
              <a:gd name="connsiteX5" fmla="*/ 3632199 w 3632199"/>
              <a:gd name="connsiteY5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96722 w 3632199"/>
              <a:gd name="connsiteY3" fmla="*/ 1552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833967 w 3632199"/>
              <a:gd name="connsiteY1" fmla="*/ 127211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671322 w 3632199"/>
              <a:gd name="connsiteY3" fmla="*/ 193389 h 2425699"/>
              <a:gd name="connsiteX4" fmla="*/ 3632199 w 3632199"/>
              <a:gd name="connsiteY4" fmla="*/ 0 h 2425699"/>
              <a:gd name="connsiteX0" fmla="*/ 0 w 3632199"/>
              <a:gd name="connsiteY0" fmla="*/ 2425699 h 2425699"/>
              <a:gd name="connsiteX1" fmla="*/ 694267 w 3632199"/>
              <a:gd name="connsiteY1" fmla="*/ 1392766 h 2425699"/>
              <a:gd name="connsiteX2" fmla="*/ 1710267 w 3632199"/>
              <a:gd name="connsiteY2" fmla="*/ 596899 h 2425699"/>
              <a:gd name="connsiteX3" fmla="*/ 2360172 w 3632199"/>
              <a:gd name="connsiteY3" fmla="*/ 244189 h 2425699"/>
              <a:gd name="connsiteX4" fmla="*/ 3632199 w 3632199"/>
              <a:gd name="connsiteY4" fmla="*/ 0 h 242569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360172 w 3124199"/>
              <a:gd name="connsiteY3" fmla="*/ 23783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480822 w 3124199"/>
              <a:gd name="connsiteY3" fmla="*/ 155289 h 2419349"/>
              <a:gd name="connsiteX4" fmla="*/ 3124199 w 3124199"/>
              <a:gd name="connsiteY4" fmla="*/ 0 h 2419349"/>
              <a:gd name="connsiteX0" fmla="*/ 0 w 3124199"/>
              <a:gd name="connsiteY0" fmla="*/ 2419349 h 2419349"/>
              <a:gd name="connsiteX1" fmla="*/ 694267 w 3124199"/>
              <a:gd name="connsiteY1" fmla="*/ 1386416 h 2419349"/>
              <a:gd name="connsiteX2" fmla="*/ 1710267 w 3124199"/>
              <a:gd name="connsiteY2" fmla="*/ 590549 h 2419349"/>
              <a:gd name="connsiteX3" fmla="*/ 2563372 w 3124199"/>
              <a:gd name="connsiteY3" fmla="*/ 263239 h 2419349"/>
              <a:gd name="connsiteX4" fmla="*/ 3124199 w 3124199"/>
              <a:gd name="connsiteY4" fmla="*/ 0 h 24193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563372 w 3105149"/>
              <a:gd name="connsiteY3" fmla="*/ 32673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9872 w 3105149"/>
              <a:gd name="connsiteY3" fmla="*/ 294989 h 2482849"/>
              <a:gd name="connsiteX4" fmla="*/ 3105149 w 3105149"/>
              <a:gd name="connsiteY4" fmla="*/ 0 h 2482849"/>
              <a:gd name="connsiteX0" fmla="*/ 0 w 3105149"/>
              <a:gd name="connsiteY0" fmla="*/ 2482849 h 2482849"/>
              <a:gd name="connsiteX1" fmla="*/ 694267 w 3105149"/>
              <a:gd name="connsiteY1" fmla="*/ 1449916 h 2482849"/>
              <a:gd name="connsiteX2" fmla="*/ 1710267 w 3105149"/>
              <a:gd name="connsiteY2" fmla="*/ 654049 h 2482849"/>
              <a:gd name="connsiteX3" fmla="*/ 2493522 w 3105149"/>
              <a:gd name="connsiteY3" fmla="*/ 263239 h 2482849"/>
              <a:gd name="connsiteX4" fmla="*/ 3105149 w 3105149"/>
              <a:gd name="connsiteY4" fmla="*/ 0 h 248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49" h="2482849">
                <a:moveTo>
                  <a:pt x="0" y="2482849"/>
                </a:moveTo>
                <a:cubicBezTo>
                  <a:pt x="275873" y="2319160"/>
                  <a:pt x="409222" y="1754716"/>
                  <a:pt x="694267" y="1449916"/>
                </a:cubicBezTo>
                <a:cubicBezTo>
                  <a:pt x="979312" y="1145116"/>
                  <a:pt x="1422033" y="837012"/>
                  <a:pt x="1710267" y="654049"/>
                </a:cubicBezTo>
                <a:cubicBezTo>
                  <a:pt x="1998501" y="471086"/>
                  <a:pt x="2173200" y="362722"/>
                  <a:pt x="2493522" y="263239"/>
                </a:cubicBezTo>
                <a:cubicBezTo>
                  <a:pt x="2794794" y="132006"/>
                  <a:pt x="2954708" y="89502"/>
                  <a:pt x="3105149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21219" y="12192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140863" y="1253655"/>
            <a:ext cx="3812137" cy="160702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267200" y="1143000"/>
            <a:ext cx="312906" cy="378626"/>
            <a:chOff x="4267200" y="1143000"/>
            <a:chExt cx="312906" cy="378626"/>
          </a:xfrm>
        </p:grpSpPr>
        <p:sp>
          <p:nvSpPr>
            <p:cNvPr id="18" name="Rectangle 17"/>
            <p:cNvSpPr/>
            <p:nvPr/>
          </p:nvSpPr>
          <p:spPr>
            <a:xfrm>
              <a:off x="4267200" y="114300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96782" y="143850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V="1">
            <a:off x="1140861" y="2860960"/>
            <a:ext cx="0" cy="12538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0600" y="41910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2</a:t>
            </a:r>
            <a:endParaRPr lang="en-US" b="1" dirty="0"/>
          </a:p>
        </p:txBody>
      </p:sp>
      <p:sp>
        <p:nvSpPr>
          <p:cNvPr id="48" name="Oval 47"/>
          <p:cNvSpPr/>
          <p:nvPr/>
        </p:nvSpPr>
        <p:spPr>
          <a:xfrm>
            <a:off x="1099301" y="41148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838200" y="1438506"/>
            <a:ext cx="2285999" cy="3121826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48963" y="24384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3</a:t>
            </a:r>
            <a:endParaRPr lang="en-US" b="1" dirty="0"/>
          </a:p>
        </p:txBody>
      </p:sp>
      <p:sp>
        <p:nvSpPr>
          <p:cNvPr id="55" name="Oval 54"/>
          <p:cNvSpPr/>
          <p:nvPr/>
        </p:nvSpPr>
        <p:spPr>
          <a:xfrm>
            <a:off x="2057664" y="2743200"/>
            <a:ext cx="83120" cy="8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14714" y="3124200"/>
            <a:ext cx="3690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000" dirty="0" err="1" smtClean="0">
                <a:sym typeface="Symbol"/>
              </a:rPr>
              <a:t>Enormously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fast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, ….</a:t>
            </a:r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works</a:t>
            </a:r>
            <a:endParaRPr lang="en-US" sz="2000" b="1" i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1726458" y="4683933"/>
            <a:ext cx="2845542" cy="1914525"/>
            <a:chOff x="881114" y="4307681"/>
            <a:chExt cx="2845542" cy="1914525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2057663" y="4492598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881114" y="5181600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>
              <a:off x="1066800" y="4592797"/>
              <a:ext cx="2331720" cy="1479946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759" h="1966897">
                  <a:moveTo>
                    <a:pt x="0" y="1877546"/>
                  </a:moveTo>
                  <a:cubicBezTo>
                    <a:pt x="151268" y="1954029"/>
                    <a:pt x="309151" y="2053786"/>
                    <a:pt x="605506" y="1828096"/>
                  </a:cubicBezTo>
                  <a:cubicBezTo>
                    <a:pt x="901861" y="1602406"/>
                    <a:pt x="1481198" y="815686"/>
                    <a:pt x="1778133" y="523408"/>
                  </a:cubicBezTo>
                  <a:cubicBezTo>
                    <a:pt x="2075068" y="231130"/>
                    <a:pt x="2073098" y="196063"/>
                    <a:pt x="2387117" y="74428"/>
                  </a:cubicBezTo>
                  <a:cubicBezTo>
                    <a:pt x="2698325" y="-43342"/>
                    <a:pt x="2886842" y="17033"/>
                    <a:pt x="3085759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1524001" y="4307681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00138" y="4876800"/>
              <a:ext cx="2328863" cy="1345406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2827214" y="459972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482441" y="5920866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endCxn id="76" idx="0"/>
            </p:cNvCxnSpPr>
            <p:nvPr/>
          </p:nvCxnSpPr>
          <p:spPr>
            <a:xfrm flipV="1">
              <a:off x="2868774" y="4599720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524000" y="5181600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2691078" y="4324290"/>
            <a:ext cx="4928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WHEN IT DOES NOT WORK…</a:t>
            </a:r>
            <a:endParaRPr lang="en-US" sz="2000" b="1" i="1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4800600" y="4648200"/>
            <a:ext cx="2845542" cy="1872388"/>
            <a:chOff x="4926939" y="4526742"/>
            <a:chExt cx="2845542" cy="1872388"/>
          </a:xfrm>
        </p:grpSpPr>
        <p:cxnSp>
          <p:nvCxnSpPr>
            <p:cNvPr id="92" name="Straight Connector 91"/>
            <p:cNvCxnSpPr/>
            <p:nvPr/>
          </p:nvCxnSpPr>
          <p:spPr>
            <a:xfrm flipH="1">
              <a:off x="6103488" y="4747392"/>
              <a:ext cx="1" cy="1651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926939" y="5436394"/>
              <a:ext cx="251740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Freeform 93"/>
            <p:cNvSpPr/>
            <p:nvPr/>
          </p:nvSpPr>
          <p:spPr>
            <a:xfrm>
              <a:off x="5195969" y="4847590"/>
              <a:ext cx="2248376" cy="1375462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2260600 w 3970866"/>
                <a:gd name="connsiteY4" fmla="*/ 1268839 h 1676970"/>
                <a:gd name="connsiteX5" fmla="*/ 2988734 w 3970866"/>
                <a:gd name="connsiteY5" fmla="*/ 32706 h 1676970"/>
                <a:gd name="connsiteX6" fmla="*/ 3970866 w 3970866"/>
                <a:gd name="connsiteY6" fmla="*/ 227440 h 1676970"/>
                <a:gd name="connsiteX0" fmla="*/ 0 w 3970866"/>
                <a:gd name="connsiteY0" fmla="*/ 1463573 h 1687533"/>
                <a:gd name="connsiteX1" fmla="*/ 550334 w 3970866"/>
                <a:gd name="connsiteY1" fmla="*/ 1675240 h 1687533"/>
                <a:gd name="connsiteX2" fmla="*/ 1405467 w 3970866"/>
                <a:gd name="connsiteY2" fmla="*/ 1124906 h 1687533"/>
                <a:gd name="connsiteX3" fmla="*/ 2260600 w 3970866"/>
                <a:gd name="connsiteY3" fmla="*/ 1268839 h 1687533"/>
                <a:gd name="connsiteX4" fmla="*/ 2988734 w 3970866"/>
                <a:gd name="connsiteY4" fmla="*/ 32706 h 1687533"/>
                <a:gd name="connsiteX5" fmla="*/ 3970866 w 3970866"/>
                <a:gd name="connsiteY5" fmla="*/ 227440 h 1687533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60600 w 3970866"/>
                <a:gd name="connsiteY3" fmla="*/ 1268839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463573 h 1793227"/>
                <a:gd name="connsiteX1" fmla="*/ 821267 w 3970866"/>
                <a:gd name="connsiteY1" fmla="*/ 1785306 h 1793227"/>
                <a:gd name="connsiteX2" fmla="*/ 1405467 w 3970866"/>
                <a:gd name="connsiteY2" fmla="*/ 1124906 h 1793227"/>
                <a:gd name="connsiteX3" fmla="*/ 2209800 w 3970866"/>
                <a:gd name="connsiteY3" fmla="*/ 235905 h 1793227"/>
                <a:gd name="connsiteX4" fmla="*/ 2988734 w 3970866"/>
                <a:gd name="connsiteY4" fmla="*/ 32706 h 1793227"/>
                <a:gd name="connsiteX5" fmla="*/ 3970866 w 3970866"/>
                <a:gd name="connsiteY5" fmla="*/ 227440 h 1793227"/>
                <a:gd name="connsiteX0" fmla="*/ 0 w 3970866"/>
                <a:gd name="connsiteY0" fmla="*/ 1642829 h 1972483"/>
                <a:gd name="connsiteX1" fmla="*/ 821267 w 3970866"/>
                <a:gd name="connsiteY1" fmla="*/ 1964562 h 1972483"/>
                <a:gd name="connsiteX2" fmla="*/ 1405467 w 3970866"/>
                <a:gd name="connsiteY2" fmla="*/ 1304162 h 1972483"/>
                <a:gd name="connsiteX3" fmla="*/ 2209800 w 3970866"/>
                <a:gd name="connsiteY3" fmla="*/ 415161 h 1972483"/>
                <a:gd name="connsiteX4" fmla="*/ 2751667 w 3970866"/>
                <a:gd name="connsiteY4" fmla="*/ 25695 h 1972483"/>
                <a:gd name="connsiteX5" fmla="*/ 3970866 w 3970866"/>
                <a:gd name="connsiteY5" fmla="*/ 406696 h 1972483"/>
                <a:gd name="connsiteX0" fmla="*/ 0 w 3970866"/>
                <a:gd name="connsiteY0" fmla="*/ 1637982 h 1967636"/>
                <a:gd name="connsiteX1" fmla="*/ 821267 w 3970866"/>
                <a:gd name="connsiteY1" fmla="*/ 1959715 h 1967636"/>
                <a:gd name="connsiteX2" fmla="*/ 1405467 w 3970866"/>
                <a:gd name="connsiteY2" fmla="*/ 1299315 h 1967636"/>
                <a:gd name="connsiteX3" fmla="*/ 2209800 w 3970866"/>
                <a:gd name="connsiteY3" fmla="*/ 410314 h 1967636"/>
                <a:gd name="connsiteX4" fmla="*/ 2751667 w 3970866"/>
                <a:gd name="connsiteY4" fmla="*/ 20848 h 1967636"/>
                <a:gd name="connsiteX5" fmla="*/ 3684049 w 3970866"/>
                <a:gd name="connsiteY5" fmla="*/ 30087 h 1967636"/>
                <a:gd name="connsiteX6" fmla="*/ 3970866 w 3970866"/>
                <a:gd name="connsiteY6" fmla="*/ 401849 h 1967636"/>
                <a:gd name="connsiteX0" fmla="*/ 0 w 3970866"/>
                <a:gd name="connsiteY0" fmla="*/ 1660501 h 1990155"/>
                <a:gd name="connsiteX1" fmla="*/ 821267 w 3970866"/>
                <a:gd name="connsiteY1" fmla="*/ 1982234 h 1990155"/>
                <a:gd name="connsiteX2" fmla="*/ 1405467 w 3970866"/>
                <a:gd name="connsiteY2" fmla="*/ 1321834 h 1990155"/>
                <a:gd name="connsiteX3" fmla="*/ 2209800 w 3970866"/>
                <a:gd name="connsiteY3" fmla="*/ 432833 h 1990155"/>
                <a:gd name="connsiteX4" fmla="*/ 2751667 w 3970866"/>
                <a:gd name="connsiteY4" fmla="*/ 43367 h 1990155"/>
                <a:gd name="connsiteX5" fmla="*/ 3684049 w 3970866"/>
                <a:gd name="connsiteY5" fmla="*/ 52606 h 1990155"/>
                <a:gd name="connsiteX6" fmla="*/ 3970866 w 3970866"/>
                <a:gd name="connsiteY6" fmla="*/ 424368 h 1990155"/>
                <a:gd name="connsiteX0" fmla="*/ 0 w 3953932"/>
                <a:gd name="connsiteY0" fmla="*/ 1660501 h 1990155"/>
                <a:gd name="connsiteX1" fmla="*/ 821267 w 3953932"/>
                <a:gd name="connsiteY1" fmla="*/ 1982234 h 1990155"/>
                <a:gd name="connsiteX2" fmla="*/ 1405467 w 3953932"/>
                <a:gd name="connsiteY2" fmla="*/ 1321834 h 1990155"/>
                <a:gd name="connsiteX3" fmla="*/ 2209800 w 3953932"/>
                <a:gd name="connsiteY3" fmla="*/ 432833 h 1990155"/>
                <a:gd name="connsiteX4" fmla="*/ 2751667 w 3953932"/>
                <a:gd name="connsiteY4" fmla="*/ 43367 h 1990155"/>
                <a:gd name="connsiteX5" fmla="*/ 3684049 w 3953932"/>
                <a:gd name="connsiteY5" fmla="*/ 52606 h 1990155"/>
                <a:gd name="connsiteX6" fmla="*/ 3953932 w 3953932"/>
                <a:gd name="connsiteY6" fmla="*/ 229634 h 1990155"/>
                <a:gd name="connsiteX0" fmla="*/ 0 w 3953932"/>
                <a:gd name="connsiteY0" fmla="*/ 1718758 h 2048412"/>
                <a:gd name="connsiteX1" fmla="*/ 821267 w 3953932"/>
                <a:gd name="connsiteY1" fmla="*/ 2040491 h 2048412"/>
                <a:gd name="connsiteX2" fmla="*/ 1405467 w 3953932"/>
                <a:gd name="connsiteY2" fmla="*/ 1380091 h 2048412"/>
                <a:gd name="connsiteX3" fmla="*/ 2209800 w 3953932"/>
                <a:gd name="connsiteY3" fmla="*/ 491090 h 2048412"/>
                <a:gd name="connsiteX4" fmla="*/ 3031067 w 3953932"/>
                <a:gd name="connsiteY4" fmla="*/ 24 h 2048412"/>
                <a:gd name="connsiteX5" fmla="*/ 3684049 w 3953932"/>
                <a:gd name="connsiteY5" fmla="*/ 110863 h 2048412"/>
                <a:gd name="connsiteX6" fmla="*/ 3953932 w 3953932"/>
                <a:gd name="connsiteY6" fmla="*/ 287891 h 2048412"/>
                <a:gd name="connsiteX0" fmla="*/ 0 w 3953932"/>
                <a:gd name="connsiteY0" fmla="*/ 1718758 h 1718758"/>
                <a:gd name="connsiteX1" fmla="*/ 1405467 w 3953932"/>
                <a:gd name="connsiteY1" fmla="*/ 1380091 h 1718758"/>
                <a:gd name="connsiteX2" fmla="*/ 2209800 w 3953932"/>
                <a:gd name="connsiteY2" fmla="*/ 491090 h 1718758"/>
                <a:gd name="connsiteX3" fmla="*/ 3031067 w 3953932"/>
                <a:gd name="connsiteY3" fmla="*/ 24 h 1718758"/>
                <a:gd name="connsiteX4" fmla="*/ 3684049 w 3953932"/>
                <a:gd name="connsiteY4" fmla="*/ 110863 h 1718758"/>
                <a:gd name="connsiteX5" fmla="*/ 3953932 w 3953932"/>
                <a:gd name="connsiteY5" fmla="*/ 287891 h 1718758"/>
                <a:gd name="connsiteX0" fmla="*/ 0 w 3953932"/>
                <a:gd name="connsiteY0" fmla="*/ 1718734 h 1718734"/>
                <a:gd name="connsiteX1" fmla="*/ 1405467 w 3953932"/>
                <a:gd name="connsiteY1" fmla="*/ 1380067 h 1718734"/>
                <a:gd name="connsiteX2" fmla="*/ 3031067 w 3953932"/>
                <a:gd name="connsiteY2" fmla="*/ 0 h 1718734"/>
                <a:gd name="connsiteX3" fmla="*/ 3684049 w 3953932"/>
                <a:gd name="connsiteY3" fmla="*/ 110839 h 1718734"/>
                <a:gd name="connsiteX4" fmla="*/ 3953932 w 3953932"/>
                <a:gd name="connsiteY4" fmla="*/ 287867 h 1718734"/>
                <a:gd name="connsiteX0" fmla="*/ 0 w 3953932"/>
                <a:gd name="connsiteY0" fmla="*/ 1764987 h 1764987"/>
                <a:gd name="connsiteX1" fmla="*/ 1405467 w 3953932"/>
                <a:gd name="connsiteY1" fmla="*/ 1426320 h 1764987"/>
                <a:gd name="connsiteX2" fmla="*/ 3031067 w 3953932"/>
                <a:gd name="connsiteY2" fmla="*/ 46253 h 1764987"/>
                <a:gd name="connsiteX3" fmla="*/ 3953932 w 3953932"/>
                <a:gd name="connsiteY3" fmla="*/ 334120 h 1764987"/>
                <a:gd name="connsiteX0" fmla="*/ 0 w 3920065"/>
                <a:gd name="connsiteY0" fmla="*/ 1886186 h 1886186"/>
                <a:gd name="connsiteX1" fmla="*/ 1405467 w 3920065"/>
                <a:gd name="connsiteY1" fmla="*/ 1547519 h 1886186"/>
                <a:gd name="connsiteX2" fmla="*/ 3031067 w 3920065"/>
                <a:gd name="connsiteY2" fmla="*/ 167452 h 1886186"/>
                <a:gd name="connsiteX3" fmla="*/ 3920065 w 3920065"/>
                <a:gd name="connsiteY3" fmla="*/ 31986 h 1886186"/>
                <a:gd name="connsiteX0" fmla="*/ 0 w 3920065"/>
                <a:gd name="connsiteY0" fmla="*/ 1863524 h 1863524"/>
                <a:gd name="connsiteX1" fmla="*/ 1405467 w 3920065"/>
                <a:gd name="connsiteY1" fmla="*/ 1524857 h 1863524"/>
                <a:gd name="connsiteX2" fmla="*/ 2794000 w 3920065"/>
                <a:gd name="connsiteY2" fmla="*/ 373390 h 1863524"/>
                <a:gd name="connsiteX3" fmla="*/ 3920065 w 3920065"/>
                <a:gd name="connsiteY3" fmla="*/ 9324 h 1863524"/>
                <a:gd name="connsiteX0" fmla="*/ 0 w 3860799"/>
                <a:gd name="connsiteY0" fmla="*/ 1871730 h 1871730"/>
                <a:gd name="connsiteX1" fmla="*/ 1405467 w 3860799"/>
                <a:gd name="connsiteY1" fmla="*/ 1533063 h 1871730"/>
                <a:gd name="connsiteX2" fmla="*/ 2794000 w 3860799"/>
                <a:gd name="connsiteY2" fmla="*/ 381596 h 1871730"/>
                <a:gd name="connsiteX3" fmla="*/ 3860799 w 3860799"/>
                <a:gd name="connsiteY3" fmla="*/ 9064 h 1871730"/>
                <a:gd name="connsiteX0" fmla="*/ 0 w 3860799"/>
                <a:gd name="connsiteY0" fmla="*/ 1862666 h 1862666"/>
                <a:gd name="connsiteX1" fmla="*/ 1405467 w 3860799"/>
                <a:gd name="connsiteY1" fmla="*/ 15239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794000 w 3860799"/>
                <a:gd name="connsiteY2" fmla="*/ 372532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498600 w 3860799"/>
                <a:gd name="connsiteY1" fmla="*/ 914399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2514600 w 3860799"/>
                <a:gd name="connsiteY2" fmla="*/ 279399 h 1862666"/>
                <a:gd name="connsiteX3" fmla="*/ 3860799 w 3860799"/>
                <a:gd name="connsiteY3" fmla="*/ 0 h 1862666"/>
                <a:gd name="connsiteX0" fmla="*/ 0 w 3860799"/>
                <a:gd name="connsiteY0" fmla="*/ 1862666 h 1862666"/>
                <a:gd name="connsiteX1" fmla="*/ 1354667 w 3860799"/>
                <a:gd name="connsiteY1" fmla="*/ 719666 h 1862666"/>
                <a:gd name="connsiteX2" fmla="*/ 1998134 w 3860799"/>
                <a:gd name="connsiteY2" fmla="*/ 321732 h 1862666"/>
                <a:gd name="connsiteX3" fmla="*/ 3860799 w 3860799"/>
                <a:gd name="connsiteY3" fmla="*/ 0 h 1862666"/>
                <a:gd name="connsiteX0" fmla="*/ 0 w 3801532"/>
                <a:gd name="connsiteY0" fmla="*/ 2158999 h 2158999"/>
                <a:gd name="connsiteX1" fmla="*/ 1295400 w 3801532"/>
                <a:gd name="connsiteY1" fmla="*/ 7196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938867 w 3801532"/>
                <a:gd name="connsiteY2" fmla="*/ 321732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801532"/>
                <a:gd name="connsiteY0" fmla="*/ 2158999 h 2158999"/>
                <a:gd name="connsiteX1" fmla="*/ 745067 w 3801532"/>
                <a:gd name="connsiteY1" fmla="*/ 1024466 h 2158999"/>
                <a:gd name="connsiteX2" fmla="*/ 1557867 w 3801532"/>
                <a:gd name="connsiteY2" fmla="*/ 253999 h 2158999"/>
                <a:gd name="connsiteX3" fmla="*/ 3801532 w 3801532"/>
                <a:gd name="connsiteY3" fmla="*/ 0 h 2158999"/>
                <a:gd name="connsiteX0" fmla="*/ 0 w 3733799"/>
                <a:gd name="connsiteY0" fmla="*/ 2019095 h 2019095"/>
                <a:gd name="connsiteX1" fmla="*/ 745067 w 3733799"/>
                <a:gd name="connsiteY1" fmla="*/ 884562 h 2019095"/>
                <a:gd name="connsiteX2" fmla="*/ 1557867 w 3733799"/>
                <a:gd name="connsiteY2" fmla="*/ 114095 h 2019095"/>
                <a:gd name="connsiteX3" fmla="*/ 3733799 w 3733799"/>
                <a:gd name="connsiteY3" fmla="*/ 88696 h 2019095"/>
                <a:gd name="connsiteX0" fmla="*/ 0 w 3733799"/>
                <a:gd name="connsiteY0" fmla="*/ 2069260 h 2069260"/>
                <a:gd name="connsiteX1" fmla="*/ 745067 w 3733799"/>
                <a:gd name="connsiteY1" fmla="*/ 934727 h 2069260"/>
                <a:gd name="connsiteX2" fmla="*/ 1557867 w 3733799"/>
                <a:gd name="connsiteY2" fmla="*/ 164260 h 2069260"/>
                <a:gd name="connsiteX3" fmla="*/ 3733799 w 3733799"/>
                <a:gd name="connsiteY3" fmla="*/ 138861 h 2069260"/>
                <a:gd name="connsiteX0" fmla="*/ 0 w 3676649"/>
                <a:gd name="connsiteY0" fmla="*/ 2369566 h 2369566"/>
                <a:gd name="connsiteX1" fmla="*/ 745067 w 3676649"/>
                <a:gd name="connsiteY1" fmla="*/ 1235033 h 2369566"/>
                <a:gd name="connsiteX2" fmla="*/ 1557867 w 3676649"/>
                <a:gd name="connsiteY2" fmla="*/ 464566 h 2369566"/>
                <a:gd name="connsiteX3" fmla="*/ 3676649 w 3676649"/>
                <a:gd name="connsiteY3" fmla="*/ 39117 h 2369566"/>
                <a:gd name="connsiteX0" fmla="*/ 0 w 3676649"/>
                <a:gd name="connsiteY0" fmla="*/ 2330449 h 2330449"/>
                <a:gd name="connsiteX1" fmla="*/ 745067 w 3676649"/>
                <a:gd name="connsiteY1" fmla="*/ 1195916 h 2330449"/>
                <a:gd name="connsiteX2" fmla="*/ 1557867 w 3676649"/>
                <a:gd name="connsiteY2" fmla="*/ 425449 h 2330449"/>
                <a:gd name="connsiteX3" fmla="*/ 2474472 w 3676649"/>
                <a:gd name="connsiteY3" fmla="*/ 98139 h 2330449"/>
                <a:gd name="connsiteX4" fmla="*/ 3676649 w 3676649"/>
                <a:gd name="connsiteY4" fmla="*/ 0 h 23304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57867 w 3632199"/>
                <a:gd name="connsiteY2" fmla="*/ 53974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474472 w 3632199"/>
                <a:gd name="connsiteY3" fmla="*/ 212439 h 2444749"/>
                <a:gd name="connsiteX4" fmla="*/ 3632199 w 3632199"/>
                <a:gd name="connsiteY4" fmla="*/ 0 h 2444749"/>
                <a:gd name="connsiteX0" fmla="*/ 0 w 3632199"/>
                <a:gd name="connsiteY0" fmla="*/ 2444749 h 2444749"/>
                <a:gd name="connsiteX1" fmla="*/ 745067 w 3632199"/>
                <a:gd name="connsiteY1" fmla="*/ 1310216 h 2444749"/>
                <a:gd name="connsiteX2" fmla="*/ 1589617 w 3632199"/>
                <a:gd name="connsiteY2" fmla="*/ 584199 h 2444749"/>
                <a:gd name="connsiteX3" fmla="*/ 2639572 w 3632199"/>
                <a:gd name="connsiteY3" fmla="*/ 187039 h 2444749"/>
                <a:gd name="connsiteX4" fmla="*/ 3632199 w 3632199"/>
                <a:gd name="connsiteY4" fmla="*/ 0 h 244474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589617 w 3632199"/>
                <a:gd name="connsiteY2" fmla="*/ 56514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745067 w 3632199"/>
                <a:gd name="connsiteY1" fmla="*/ 129116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39572 w 3632199"/>
                <a:gd name="connsiteY3" fmla="*/ 1679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703072 w 3632199"/>
                <a:gd name="connsiteY3" fmla="*/ 18703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40426"/>
                <a:gd name="connsiteY0" fmla="*/ 2466889 h 2466889"/>
                <a:gd name="connsiteX1" fmla="*/ 833967 w 3640426"/>
                <a:gd name="connsiteY1" fmla="*/ 1313306 h 2466889"/>
                <a:gd name="connsiteX2" fmla="*/ 1710267 w 3640426"/>
                <a:gd name="connsiteY2" fmla="*/ 638089 h 2466889"/>
                <a:gd name="connsiteX3" fmla="*/ 2696722 w 3640426"/>
                <a:gd name="connsiteY3" fmla="*/ 196479 h 2466889"/>
                <a:gd name="connsiteX4" fmla="*/ 3541272 w 3640426"/>
                <a:gd name="connsiteY4" fmla="*/ 5979 h 2466889"/>
                <a:gd name="connsiteX5" fmla="*/ 3632199 w 3640426"/>
                <a:gd name="connsiteY5" fmla="*/ 41190 h 246688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287272 w 3632199"/>
                <a:gd name="connsiteY4" fmla="*/ 117189 h 2425699"/>
                <a:gd name="connsiteX5" fmla="*/ 3632199 w 3632199"/>
                <a:gd name="connsiteY5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96722 w 3632199"/>
                <a:gd name="connsiteY3" fmla="*/ 1552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833967 w 3632199"/>
                <a:gd name="connsiteY1" fmla="*/ 127211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671322 w 3632199"/>
                <a:gd name="connsiteY3" fmla="*/ 193389 h 2425699"/>
                <a:gd name="connsiteX4" fmla="*/ 3632199 w 3632199"/>
                <a:gd name="connsiteY4" fmla="*/ 0 h 2425699"/>
                <a:gd name="connsiteX0" fmla="*/ 0 w 3632199"/>
                <a:gd name="connsiteY0" fmla="*/ 2425699 h 2425699"/>
                <a:gd name="connsiteX1" fmla="*/ 694267 w 3632199"/>
                <a:gd name="connsiteY1" fmla="*/ 1392766 h 2425699"/>
                <a:gd name="connsiteX2" fmla="*/ 1710267 w 3632199"/>
                <a:gd name="connsiteY2" fmla="*/ 596899 h 2425699"/>
                <a:gd name="connsiteX3" fmla="*/ 2360172 w 3632199"/>
                <a:gd name="connsiteY3" fmla="*/ 244189 h 2425699"/>
                <a:gd name="connsiteX4" fmla="*/ 3632199 w 3632199"/>
                <a:gd name="connsiteY4" fmla="*/ 0 h 242569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360172 w 3124199"/>
                <a:gd name="connsiteY3" fmla="*/ 23783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480822 w 3124199"/>
                <a:gd name="connsiteY3" fmla="*/ 155289 h 2419349"/>
                <a:gd name="connsiteX4" fmla="*/ 3124199 w 3124199"/>
                <a:gd name="connsiteY4" fmla="*/ 0 h 2419349"/>
                <a:gd name="connsiteX0" fmla="*/ 0 w 3124199"/>
                <a:gd name="connsiteY0" fmla="*/ 2419349 h 2419349"/>
                <a:gd name="connsiteX1" fmla="*/ 694267 w 3124199"/>
                <a:gd name="connsiteY1" fmla="*/ 1386416 h 2419349"/>
                <a:gd name="connsiteX2" fmla="*/ 1710267 w 3124199"/>
                <a:gd name="connsiteY2" fmla="*/ 590549 h 2419349"/>
                <a:gd name="connsiteX3" fmla="*/ 2563372 w 3124199"/>
                <a:gd name="connsiteY3" fmla="*/ 263239 h 2419349"/>
                <a:gd name="connsiteX4" fmla="*/ 3124199 w 3124199"/>
                <a:gd name="connsiteY4" fmla="*/ 0 h 24193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563372 w 3105149"/>
                <a:gd name="connsiteY3" fmla="*/ 3267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9872 w 3105149"/>
                <a:gd name="connsiteY3" fmla="*/ 29498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493522 w 3105149"/>
                <a:gd name="connsiteY3" fmla="*/ 263239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105149"/>
                <a:gd name="connsiteY0" fmla="*/ 2482849 h 2482849"/>
                <a:gd name="connsiteX1" fmla="*/ 694267 w 3105149"/>
                <a:gd name="connsiteY1" fmla="*/ 1449916 h 2482849"/>
                <a:gd name="connsiteX2" fmla="*/ 1710267 w 3105149"/>
                <a:gd name="connsiteY2" fmla="*/ 654049 h 2482849"/>
                <a:gd name="connsiteX3" fmla="*/ 2396571 w 3105149"/>
                <a:gd name="connsiteY3" fmla="*/ 146897 h 2482849"/>
                <a:gd name="connsiteX4" fmla="*/ 3105149 w 3105149"/>
                <a:gd name="connsiteY4" fmla="*/ 0 h 2482849"/>
                <a:gd name="connsiteX0" fmla="*/ 0 w 3046978"/>
                <a:gd name="connsiteY0" fmla="*/ 2172604 h 2172604"/>
                <a:gd name="connsiteX1" fmla="*/ 636096 w 3046978"/>
                <a:gd name="connsiteY1" fmla="*/ 1449916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652096 w 3046978"/>
                <a:gd name="connsiteY2" fmla="*/ 654049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46897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46978"/>
                <a:gd name="connsiteY0" fmla="*/ 2172604 h 2172604"/>
                <a:gd name="connsiteX1" fmla="*/ 1014208 w 3046978"/>
                <a:gd name="connsiteY1" fmla="*/ 1585648 h 2172604"/>
                <a:gd name="connsiteX2" fmla="*/ 1739352 w 3046978"/>
                <a:gd name="connsiteY2" fmla="*/ 518316 h 2172604"/>
                <a:gd name="connsiteX3" fmla="*/ 2338400 w 3046978"/>
                <a:gd name="connsiteY3" fmla="*/ 108116 h 2172604"/>
                <a:gd name="connsiteX4" fmla="*/ 3046978 w 3046978"/>
                <a:gd name="connsiteY4" fmla="*/ 0 h 2172604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77181 w 3085759"/>
                <a:gd name="connsiteY3" fmla="*/ 108116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96571 w 3085759"/>
                <a:gd name="connsiteY3" fmla="*/ 69335 h 1891443"/>
                <a:gd name="connsiteX4" fmla="*/ 3085759 w 3085759"/>
                <a:gd name="connsiteY4" fmla="*/ 0 h 1891443"/>
                <a:gd name="connsiteX0" fmla="*/ 0 w 3085759"/>
                <a:gd name="connsiteY0" fmla="*/ 1891443 h 1891443"/>
                <a:gd name="connsiteX1" fmla="*/ 1052989 w 3085759"/>
                <a:gd name="connsiteY1" fmla="*/ 1585648 h 1891443"/>
                <a:gd name="connsiteX2" fmla="*/ 1778133 w 3085759"/>
                <a:gd name="connsiteY2" fmla="*/ 518316 h 1891443"/>
                <a:gd name="connsiteX3" fmla="*/ 2387117 w 3085759"/>
                <a:gd name="connsiteY3" fmla="*/ 69336 h 1891443"/>
                <a:gd name="connsiteX4" fmla="*/ 3085759 w 3085759"/>
                <a:gd name="connsiteY4" fmla="*/ 0 h 1891443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1052989 w 3085759"/>
                <a:gd name="connsiteY1" fmla="*/ 1590740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491"/>
                <a:gd name="connsiteX1" fmla="*/ 640169 w 3085759"/>
                <a:gd name="connsiteY1" fmla="*/ 1790119 h 1919491"/>
                <a:gd name="connsiteX2" fmla="*/ 1778133 w 3085759"/>
                <a:gd name="connsiteY2" fmla="*/ 523408 h 1919491"/>
                <a:gd name="connsiteX3" fmla="*/ 2387117 w 3085759"/>
                <a:gd name="connsiteY3" fmla="*/ 74428 h 1919491"/>
                <a:gd name="connsiteX4" fmla="*/ 3085759 w 3085759"/>
                <a:gd name="connsiteY4" fmla="*/ 5092 h 1919491"/>
                <a:gd name="connsiteX0" fmla="*/ 0 w 3085759"/>
                <a:gd name="connsiteY0" fmla="*/ 1896535 h 1896535"/>
                <a:gd name="connsiteX1" fmla="*/ 640169 w 3085759"/>
                <a:gd name="connsiteY1" fmla="*/ 1790119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896535"/>
                <a:gd name="connsiteX1" fmla="*/ 605506 w 3085759"/>
                <a:gd name="connsiteY1" fmla="*/ 1828096 h 1896535"/>
                <a:gd name="connsiteX2" fmla="*/ 1778133 w 3085759"/>
                <a:gd name="connsiteY2" fmla="*/ 523408 h 1896535"/>
                <a:gd name="connsiteX3" fmla="*/ 2387117 w 3085759"/>
                <a:gd name="connsiteY3" fmla="*/ 74428 h 1896535"/>
                <a:gd name="connsiteX4" fmla="*/ 3085759 w 3085759"/>
                <a:gd name="connsiteY4" fmla="*/ 5092 h 1896535"/>
                <a:gd name="connsiteX0" fmla="*/ 0 w 3085759"/>
                <a:gd name="connsiteY0" fmla="*/ 1896535 h 1919812"/>
                <a:gd name="connsiteX1" fmla="*/ 605506 w 3085759"/>
                <a:gd name="connsiteY1" fmla="*/ 1828096 h 1919812"/>
                <a:gd name="connsiteX2" fmla="*/ 1778133 w 3085759"/>
                <a:gd name="connsiteY2" fmla="*/ 523408 h 1919812"/>
                <a:gd name="connsiteX3" fmla="*/ 2387117 w 3085759"/>
                <a:gd name="connsiteY3" fmla="*/ 74428 h 1919812"/>
                <a:gd name="connsiteX4" fmla="*/ 3085759 w 3085759"/>
                <a:gd name="connsiteY4" fmla="*/ 5092 h 1919812"/>
                <a:gd name="connsiteX0" fmla="*/ 0 w 3085759"/>
                <a:gd name="connsiteY0" fmla="*/ 1877546 h 1935605"/>
                <a:gd name="connsiteX1" fmla="*/ 605506 w 3085759"/>
                <a:gd name="connsiteY1" fmla="*/ 1828096 h 1935605"/>
                <a:gd name="connsiteX2" fmla="*/ 1778133 w 3085759"/>
                <a:gd name="connsiteY2" fmla="*/ 523408 h 1935605"/>
                <a:gd name="connsiteX3" fmla="*/ 2387117 w 3085759"/>
                <a:gd name="connsiteY3" fmla="*/ 74428 h 1935605"/>
                <a:gd name="connsiteX4" fmla="*/ 3085759 w 3085759"/>
                <a:gd name="connsiteY4" fmla="*/ 5092 h 1935605"/>
                <a:gd name="connsiteX0" fmla="*/ 0 w 3085759"/>
                <a:gd name="connsiteY0" fmla="*/ 1877546 h 1966897"/>
                <a:gd name="connsiteX1" fmla="*/ 605506 w 3085759"/>
                <a:gd name="connsiteY1" fmla="*/ 1828096 h 1966897"/>
                <a:gd name="connsiteX2" fmla="*/ 1778133 w 3085759"/>
                <a:gd name="connsiteY2" fmla="*/ 523408 h 1966897"/>
                <a:gd name="connsiteX3" fmla="*/ 2387117 w 3085759"/>
                <a:gd name="connsiteY3" fmla="*/ 74428 h 1966897"/>
                <a:gd name="connsiteX4" fmla="*/ 3085759 w 3085759"/>
                <a:gd name="connsiteY4" fmla="*/ 5092 h 1966897"/>
                <a:gd name="connsiteX0" fmla="*/ 0 w 3085759"/>
                <a:gd name="connsiteY0" fmla="*/ 1877546 h 1961687"/>
                <a:gd name="connsiteX1" fmla="*/ 618111 w 3085759"/>
                <a:gd name="connsiteY1" fmla="*/ 1818601 h 1961687"/>
                <a:gd name="connsiteX2" fmla="*/ 1778133 w 3085759"/>
                <a:gd name="connsiteY2" fmla="*/ 523408 h 1961687"/>
                <a:gd name="connsiteX3" fmla="*/ 2387117 w 3085759"/>
                <a:gd name="connsiteY3" fmla="*/ 74428 h 1961687"/>
                <a:gd name="connsiteX4" fmla="*/ 3085759 w 3085759"/>
                <a:gd name="connsiteY4" fmla="*/ 5092 h 1961687"/>
                <a:gd name="connsiteX0" fmla="*/ 0 w 3085759"/>
                <a:gd name="connsiteY0" fmla="*/ 1877546 h 1903426"/>
                <a:gd name="connsiteX1" fmla="*/ 618111 w 3085759"/>
                <a:gd name="connsiteY1" fmla="*/ 1818601 h 1903426"/>
                <a:gd name="connsiteX2" fmla="*/ 1778133 w 3085759"/>
                <a:gd name="connsiteY2" fmla="*/ 523408 h 1903426"/>
                <a:gd name="connsiteX3" fmla="*/ 2387117 w 3085759"/>
                <a:gd name="connsiteY3" fmla="*/ 74428 h 1903426"/>
                <a:gd name="connsiteX4" fmla="*/ 3085759 w 3085759"/>
                <a:gd name="connsiteY4" fmla="*/ 5092 h 1903426"/>
                <a:gd name="connsiteX0" fmla="*/ 0 w 2975463"/>
                <a:gd name="connsiteY0" fmla="*/ 1121168 h 1828034"/>
                <a:gd name="connsiteX1" fmla="*/ 507815 w 2975463"/>
                <a:gd name="connsiteY1" fmla="*/ 1818601 h 1828034"/>
                <a:gd name="connsiteX2" fmla="*/ 1667837 w 2975463"/>
                <a:gd name="connsiteY2" fmla="*/ 523408 h 1828034"/>
                <a:gd name="connsiteX3" fmla="*/ 2276821 w 2975463"/>
                <a:gd name="connsiteY3" fmla="*/ 74428 h 1828034"/>
                <a:gd name="connsiteX4" fmla="*/ 2975463 w 2975463"/>
                <a:gd name="connsiteY4" fmla="*/ 5092 h 18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463" h="1828034">
                  <a:moveTo>
                    <a:pt x="0" y="1121168"/>
                  </a:moveTo>
                  <a:cubicBezTo>
                    <a:pt x="151268" y="1197651"/>
                    <a:pt x="229842" y="1918228"/>
                    <a:pt x="507815" y="1818601"/>
                  </a:cubicBezTo>
                  <a:cubicBezTo>
                    <a:pt x="785788" y="1718974"/>
                    <a:pt x="1373003" y="814104"/>
                    <a:pt x="1667837" y="523408"/>
                  </a:cubicBezTo>
                  <a:cubicBezTo>
                    <a:pt x="1962671" y="232713"/>
                    <a:pt x="1962802" y="196063"/>
                    <a:pt x="2276821" y="74428"/>
                  </a:cubicBezTo>
                  <a:cubicBezTo>
                    <a:pt x="2588029" y="-43342"/>
                    <a:pt x="2776546" y="17033"/>
                    <a:pt x="2975463" y="5092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H="1">
              <a:off x="5569826" y="4562475"/>
              <a:ext cx="2202655" cy="87392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953000" y="6234855"/>
              <a:ext cx="1367157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6873039" y="4854514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28266" y="6175660"/>
              <a:ext cx="83120" cy="83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>
              <a:endCxn id="97" idx="0"/>
            </p:cNvCxnSpPr>
            <p:nvPr/>
          </p:nvCxnSpPr>
          <p:spPr>
            <a:xfrm flipV="1">
              <a:off x="6914599" y="4854514"/>
              <a:ext cx="0" cy="58188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5569825" y="5436394"/>
              <a:ext cx="0" cy="762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6758146" y="452674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dirty="0" smtClean="0"/>
                <a:t>1</a:t>
              </a:r>
              <a:endParaRPr lang="en-US" b="1" dirty="0"/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5413373" y="62109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06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54" grpId="0"/>
      <p:bldP spid="55" grpId="0" animBg="1"/>
      <p:bldP spid="9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0342" y="1981200"/>
            <a:ext cx="7654058" cy="294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1108942" y="2183759"/>
            <a:ext cx="73136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</a:rPr>
              <a:t>Given </a:t>
            </a:r>
            <a:r>
              <a:rPr lang="en-US" b="0" kern="0" dirty="0" smtClean="0">
                <a:latin typeface="Century Gothic" panose="020B0502020202020204" pitchFamily="34" charset="0"/>
              </a:rPr>
              <a:t>initial </a:t>
            </a:r>
            <a:r>
              <a:rPr lang="en-US" b="0" i="1" kern="0" dirty="0" smtClean="0">
                <a:latin typeface="Century Gothic" panose="020B0502020202020204" pitchFamily="34" charset="0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</a:rPr>
              <a:t>, required tolerance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 &gt; 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0</a:t>
            </a:r>
          </a:p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  <a:sym typeface="Symbol"/>
              </a:rPr>
              <a:t>Repeat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Compute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(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) and 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f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(</a:t>
            </a:r>
            <a:r>
              <a:rPr lang="en-US" b="0" i="1" kern="0" dirty="0" smtClean="0">
                <a:latin typeface="Century Gothic" panose="020B0502020202020204" pitchFamily="34" charset="0"/>
                <a:sym typeface="Symbol"/>
              </a:rPr>
              <a:t>x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).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If                  , return x</a:t>
            </a:r>
          </a:p>
          <a:p>
            <a:pPr marL="457200" indent="-457200">
              <a:buClr>
                <a:schemeClr val="tx1"/>
              </a:buClr>
              <a:buFontTx/>
              <a:buAutoNum type="arabicPeriod"/>
            </a:pPr>
            <a:r>
              <a:rPr lang="en-US" b="0" kern="0" dirty="0" smtClean="0">
                <a:latin typeface="Century Gothic" panose="020B0502020202020204" pitchFamily="34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US" kern="0" dirty="0" smtClean="0">
                <a:latin typeface="Century Gothic" panose="020B0502020202020204" pitchFamily="34" charset="0"/>
                <a:sym typeface="Symbol"/>
              </a:rPr>
              <a:t>until </a:t>
            </a:r>
            <a:r>
              <a:rPr lang="en-US" b="0" kern="0" dirty="0" smtClean="0">
                <a:latin typeface="Century Gothic" panose="020B0502020202020204" pitchFamily="34" charset="0"/>
                <a:sym typeface="Symbol"/>
              </a:rPr>
              <a:t>maximum number of iterations is exceeded</a:t>
            </a:r>
          </a:p>
          <a:p>
            <a:pPr marL="457200" indent="-457200">
              <a:buFontTx/>
              <a:buAutoNum type="arabicPeriod"/>
            </a:pP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942" y="3479159"/>
                <a:ext cx="1524000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≔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409" y="3886472"/>
                <a:ext cx="3115733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20000" b="-19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7389812" cy="609600"/>
          </a:xfrm>
        </p:spPr>
        <p:txBody>
          <a:bodyPr/>
          <a:lstStyle/>
          <a:p>
            <a:r>
              <a:rPr lang="en-US" dirty="0" smtClean="0"/>
              <a:t>Basic algorithm: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791200" y="5181600"/>
            <a:ext cx="29718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143000"/>
            <a:ext cx="8609012" cy="4953000"/>
          </a:xfrm>
        </p:spPr>
        <p:txBody>
          <a:bodyPr/>
          <a:lstStyle/>
          <a:p>
            <a:r>
              <a:rPr lang="en-US" dirty="0" smtClean="0"/>
              <a:t>Why is Newton-Raphson so powerful? </a:t>
            </a:r>
          </a:p>
          <a:p>
            <a:pPr marL="269875" lvl="1" indent="0">
              <a:buNone/>
            </a:pPr>
            <a:r>
              <a:rPr lang="en-US" dirty="0" smtClean="0">
                <a:sym typeface="Symbol"/>
              </a:rPr>
              <a:t> High rate of convergence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05000"/>
                <a:ext cx="2667000" cy="8088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167213" y="2138738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Newton-</a:t>
            </a:r>
            <a:r>
              <a:rPr lang="nl-NL" sz="2000" dirty="0" err="1" smtClean="0">
                <a:sym typeface="Symbol"/>
              </a:rPr>
              <a:t>Raphson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2514600"/>
                <a:ext cx="4169635" cy="8088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204245" y="2743199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Subtracting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baseline="30000" dirty="0" smtClean="0">
                <a:sym typeface="Symbol"/>
              </a:rPr>
              <a:t>*</a:t>
            </a:r>
            <a:r>
              <a:rPr lang="nl-NL" sz="2000" dirty="0" smtClean="0">
                <a:sym typeface="Symbol"/>
              </a:rPr>
              <a:t>: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1204244" y="3382189"/>
            <a:ext cx="4358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Defining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error                        :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352800"/>
                <a:ext cx="1752600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65" y="3153589"/>
                <a:ext cx="2569435" cy="80881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038600"/>
                <a:ext cx="6934200" cy="10070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sSubSup>
                        <m:sSubSup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181600"/>
                <a:ext cx="3810000" cy="80881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𝐾</m:t>
                      </m:r>
                      <m:sSubSup>
                        <m:sSubSup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7" y="5181600"/>
                <a:ext cx="1591733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5791200" y="5645721"/>
            <a:ext cx="346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Quadratic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!!</a:t>
            </a:r>
            <a:endParaRPr lang="en-US" sz="20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5257800" y="54102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674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553200" y="4210110"/>
            <a:ext cx="2391832" cy="2038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1689870"/>
            <a:ext cx="5943600" cy="92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of convergence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2600"/>
                <a:ext cx="6934200" cy="8039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00400" y="1828800"/>
            <a:ext cx="43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m</a:t>
            </a:r>
            <a:r>
              <a:rPr lang="nl-NL" sz="2000" dirty="0" smtClean="0">
                <a:sym typeface="Symbol"/>
              </a:rPr>
              <a:t> = order of </a:t>
            </a:r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/>
            </a:r>
            <a:br>
              <a:rPr lang="nl-NL" sz="2000" dirty="0" smtClean="0">
                <a:sym typeface="Symbol"/>
              </a:rPr>
            </a:br>
            <a:r>
              <a:rPr lang="nl-NL" sz="2000" i="1" dirty="0" smtClean="0">
                <a:sym typeface="Symbol"/>
              </a:rPr>
              <a:t>K</a:t>
            </a:r>
            <a:r>
              <a:rPr lang="nl-NL" sz="2000" dirty="0" smtClean="0">
                <a:sym typeface="Symbol"/>
              </a:rPr>
              <a:t> = </a:t>
            </a:r>
            <a:r>
              <a:rPr lang="nl-NL" sz="2000" dirty="0" err="1" smtClean="0">
                <a:sym typeface="Symbol"/>
              </a:rPr>
              <a:t>asymptotic</a:t>
            </a:r>
            <a:r>
              <a:rPr lang="nl-NL" sz="2000" dirty="0" smtClean="0">
                <a:sym typeface="Symbol"/>
              </a:rPr>
              <a:t> error constant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5713"/>
                <a:ext cx="2209800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590800" y="2845713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with</a:t>
            </a:r>
            <a:r>
              <a:rPr lang="nl-NL" sz="2000" i="1" dirty="0" smtClean="0">
                <a:sym typeface="Symbol"/>
              </a:rPr>
              <a:t> x</a:t>
            </a:r>
            <a:r>
              <a:rPr lang="nl-NL" sz="2000" i="1" baseline="30000" dirty="0" smtClean="0">
                <a:sym typeface="Symbol"/>
              </a:rPr>
              <a:t>*</a:t>
            </a:r>
            <a:r>
              <a:rPr lang="nl-NL" sz="2000" i="1" baseline="-25000" dirty="0" smtClean="0">
                <a:sym typeface="Symbol"/>
              </a:rPr>
              <a:t> </a:t>
            </a:r>
            <a:r>
              <a:rPr lang="nl-NL" sz="2000" i="1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</a:t>
            </a:r>
            <a:endParaRPr lang="en-US" sz="2000" b="1" i="1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52800"/>
            <a:ext cx="5600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When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solution is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known</a:t>
            </a:r>
            <a:r>
              <a:rPr lang="nl-NL" sz="2000" dirty="0" smtClean="0">
                <a:sym typeface="Symbol"/>
              </a:rPr>
              <a:t> a priori:</a:t>
            </a:r>
            <a:endParaRPr lang="en-US" sz="2000" b="1" i="1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3910"/>
                <a:ext cx="2590800" cy="8041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133910"/>
                <a:ext cx="2590800" cy="892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276600" y="4320531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884767" y="53679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67" y="5200710"/>
                <a:ext cx="4830233" cy="8530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9" y="4301308"/>
                <a:ext cx="2286000" cy="140660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302913"/>
                <a:ext cx="2286000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162799" y="5772090"/>
            <a:ext cx="129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err="1" smtClean="0">
                <a:sym typeface="Symbol"/>
              </a:rPr>
              <a:t>for</a:t>
            </a:r>
            <a:r>
              <a:rPr lang="nl-NL" sz="2000" i="1" dirty="0" smtClean="0">
                <a:sym typeface="Symbol"/>
              </a:rPr>
              <a:t> n </a:t>
            </a:r>
            <a:r>
              <a:rPr lang="nl-NL" sz="2000" dirty="0" smtClean="0">
                <a:sym typeface="Symbol"/>
              </a:rPr>
              <a:t> 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93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4: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MATLAB to find a root of a function using the Newton-Raphson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Assume that an initial guess </a:t>
            </a:r>
            <a:r>
              <a:rPr lang="en-US" b="0" i="1" dirty="0" smtClean="0"/>
              <a:t>x</a:t>
            </a:r>
            <a:r>
              <a:rPr lang="en-US" b="0" baseline="-25000" dirty="0" smtClean="0"/>
              <a:t>0</a:t>
            </a:r>
            <a:r>
              <a:rPr lang="en-US" b="0" dirty="0" smtClean="0"/>
              <a:t> is provided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Also the required tolerance is given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Output the results for every iteration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dirty="0" smtClean="0"/>
              <a:t>Verify that at every iteration the number of significant digits double, and compute the order of convergence</a:t>
            </a:r>
            <a:br>
              <a:rPr lang="en-US" b="0" dirty="0" smtClean="0"/>
            </a:br>
            <a:endParaRPr lang="en-US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6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4: Newton-Raphson in MATLAB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685800" y="5769114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ym typeface="Symbol"/>
              </a:rPr>
              <a:t>Convergence</a:t>
            </a:r>
            <a:r>
              <a:rPr lang="nl-NL" sz="2000" dirty="0" smtClean="0">
                <a:sym typeface="Symbol"/>
              </a:rPr>
              <a:t> in 6 </a:t>
            </a:r>
            <a:r>
              <a:rPr lang="nl-NL" sz="2000" dirty="0" err="1" smtClean="0">
                <a:sym typeface="Symbol"/>
              </a:rPr>
              <a:t>iterations</a:t>
            </a:r>
            <a:r>
              <a:rPr lang="nl-NL" sz="2000" dirty="0" smtClean="0">
                <a:sym typeface="Symbol"/>
              </a:rPr>
              <a:t>.  </a:t>
            </a:r>
            <a:br>
              <a:rPr lang="nl-NL" sz="2000" dirty="0" smtClean="0">
                <a:sym typeface="Symbol"/>
              </a:rPr>
            </a:br>
            <a:r>
              <a:rPr lang="nl-NL" sz="2000" dirty="0" err="1" smtClean="0">
                <a:sym typeface="Symbol"/>
              </a:rPr>
              <a:t>Why</a:t>
            </a:r>
            <a:r>
              <a:rPr lang="nl-NL" sz="2000" dirty="0" smtClean="0">
                <a:sym typeface="Symbol"/>
              </a:rPr>
              <a:t> does </a:t>
            </a:r>
            <a:r>
              <a:rPr lang="nl-NL" sz="2000" dirty="0" err="1" smtClean="0">
                <a:sym typeface="Symbol"/>
              </a:rPr>
              <a:t>it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work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with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an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initial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guess</a:t>
            </a:r>
            <a:r>
              <a:rPr lang="nl-NL" sz="2000" dirty="0" smtClean="0">
                <a:sym typeface="Symbol"/>
              </a:rPr>
              <a:t> of </a:t>
            </a:r>
            <a:r>
              <a:rPr lang="nl-NL" sz="2000" i="1" dirty="0" smtClean="0">
                <a:sym typeface="Symbol"/>
              </a:rPr>
              <a:t>x</a:t>
            </a:r>
            <a:r>
              <a:rPr lang="nl-NL" sz="2000" baseline="-25000" dirty="0" smtClean="0">
                <a:sym typeface="Symbol"/>
              </a:rPr>
              <a:t>0 </a:t>
            </a:r>
            <a:r>
              <a:rPr lang="nl-NL" sz="2000" dirty="0" smtClean="0">
                <a:sym typeface="Symbol"/>
              </a:rPr>
              <a:t>= 2??</a:t>
            </a:r>
            <a:endParaRPr lang="en-US" sz="2000" b="1" i="1" dirty="0"/>
          </a:p>
        </p:txBody>
      </p:sp>
      <p:sp>
        <p:nvSpPr>
          <p:cNvPr id="9" name="Rectangle 8"/>
          <p:cNvSpPr/>
          <p:nvPr/>
        </p:nvSpPr>
        <p:spPr>
          <a:xfrm>
            <a:off x="728133" y="53910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newton1D(@(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x) x^2-4*x+2, @(x)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2*x-4,1,1e-12,1e-12)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56944" b="54321"/>
          <a:stretch/>
        </p:blipFill>
        <p:spPr bwMode="auto">
          <a:xfrm>
            <a:off x="0" y="1524000"/>
            <a:ext cx="9221522" cy="386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0" y="2152710"/>
            <a:ext cx="7467600" cy="1581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′(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)≈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222364"/>
                <a:ext cx="3886200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219200" y="297180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i="1" dirty="0" smtClean="0">
                <a:sym typeface="Symbol"/>
              </a:rPr>
              <a:t>dx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should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small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the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method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reduces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</a:t>
            </a:r>
            <a:r>
              <a:rPr lang="nl-NL" sz="2000" dirty="0" smtClean="0">
                <a:sym typeface="Symbol"/>
              </a:rPr>
              <a:t> first order)</a:t>
            </a:r>
            <a:endParaRPr lang="en-US" sz="20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1219200" y="333369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But </a:t>
            </a:r>
            <a:r>
              <a:rPr lang="nl-NL" sz="2000" dirty="0" err="1" smtClean="0">
                <a:sym typeface="Symbol"/>
              </a:rPr>
              <a:t>not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too</a:t>
            </a:r>
            <a:r>
              <a:rPr lang="nl-NL" sz="2000" dirty="0" smtClean="0">
                <a:sym typeface="Symbol"/>
              </a:rPr>
              <a:t> small (</a:t>
            </a:r>
            <a:r>
              <a:rPr lang="nl-NL" sz="2000" dirty="0" err="1" smtClean="0">
                <a:sym typeface="Symbol"/>
              </a:rPr>
              <a:t>otherwise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you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will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be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wiped</a:t>
            </a:r>
            <a:r>
              <a:rPr lang="nl-NL" sz="2000" dirty="0" smtClean="0">
                <a:sym typeface="Symbol"/>
              </a:rPr>
              <a:t> out </a:t>
            </a:r>
            <a:r>
              <a:rPr lang="nl-NL" sz="2000" dirty="0" err="1" smtClean="0">
                <a:sym typeface="Symbol"/>
              </a:rPr>
              <a:t>by</a:t>
            </a:r>
            <a:r>
              <a:rPr lang="nl-NL" sz="2000" dirty="0" smtClean="0">
                <a:sym typeface="Symbol"/>
              </a:rPr>
              <a:t> </a:t>
            </a:r>
            <a:r>
              <a:rPr lang="nl-NL" sz="2000" dirty="0" err="1" smtClean="0">
                <a:sym typeface="Symbol"/>
              </a:rPr>
              <a:t>roundoff</a:t>
            </a:r>
            <a:r>
              <a:rPr lang="nl-NL" sz="2000" dirty="0" smtClean="0">
                <a:sym typeface="Symbol"/>
              </a:rPr>
              <a:t>!)</a:t>
            </a:r>
            <a:endParaRPr lang="en-US" sz="20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5943600" y="2450964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</a:t>
            </a:r>
            <a:r>
              <a:rPr lang="nl-NL" sz="2000" i="1" dirty="0" smtClean="0">
                <a:sym typeface="Symbol"/>
              </a:rPr>
              <a:t>dx</a:t>
            </a:r>
            <a:r>
              <a:rPr lang="nl-NL" sz="2000" dirty="0" smtClean="0">
                <a:sym typeface="Symbol"/>
              </a:rPr>
              <a:t> ~ 10</a:t>
            </a:r>
            <a:r>
              <a:rPr lang="nl-NL" sz="2000" baseline="30000" dirty="0" smtClean="0">
                <a:sym typeface="Symbol"/>
              </a:rPr>
              <a:t>-8</a:t>
            </a:r>
            <a:r>
              <a:rPr lang="nl-NL" sz="2000" dirty="0" smtClean="0">
                <a:sym typeface="Symbol"/>
              </a:rPr>
              <a:t>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6629400" y="6248400"/>
            <a:ext cx="2514600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532812" cy="5105400"/>
          </a:xfrm>
        </p:spPr>
        <p:txBody>
          <a:bodyPr/>
          <a:lstStyle/>
          <a:p>
            <a:r>
              <a:rPr lang="en-US" dirty="0" smtClean="0"/>
              <a:t>Modifications to the basic algorithm</a:t>
            </a:r>
          </a:p>
          <a:p>
            <a:endParaRPr lang="en-US" sz="100" dirty="0" smtClean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If the first derivative </a:t>
            </a:r>
            <a:r>
              <a:rPr lang="en-US" b="0" i="1" dirty="0" smtClean="0"/>
              <a:t>f </a:t>
            </a:r>
            <a:r>
              <a:rPr lang="en-US" b="0" dirty="0" smtClean="0">
                <a:sym typeface="Symbol"/>
              </a:rPr>
              <a:t>(</a:t>
            </a:r>
            <a:r>
              <a:rPr lang="en-US" b="0" i="1" dirty="0" smtClean="0">
                <a:sym typeface="Symbol"/>
              </a:rPr>
              <a:t>x</a:t>
            </a:r>
            <a:r>
              <a:rPr lang="en-US" b="0" dirty="0" smtClean="0">
                <a:sym typeface="Symbol"/>
              </a:rPr>
              <a:t>) is not known or cumbersome to compute/program, we can use the local num. approximation: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b="0" dirty="0" smtClean="0">
              <a:sym typeface="Symbol"/>
            </a:endParaRPr>
          </a:p>
          <a:p>
            <a:pPr marL="269875" lvl="1" indent="0">
              <a:buClr>
                <a:schemeClr val="accent1"/>
              </a:buClr>
              <a:buNone/>
            </a:pPr>
            <a:endParaRPr lang="en-US" sz="500" b="0" dirty="0">
              <a:sym typeface="Symbol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Unless you know that the initial guess is close to the solution, the Newton-Raphson method should be combined with: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a bracketing method, to reject the solution if it wanders outside of the bounds;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Reduced Newton step method (= relaxation) for more robustness.</a:t>
            </a:r>
            <a:br>
              <a:rPr lang="en-US" sz="2000" b="0" dirty="0" smtClean="0"/>
            </a:br>
            <a:r>
              <a:rPr lang="en-US" sz="2000" b="0" dirty="0" smtClean="0"/>
              <a:t>Don’t take the entire step if the error does not decrease (enough)</a:t>
            </a:r>
          </a:p>
          <a:p>
            <a:pPr lvl="2">
              <a:buClrTx/>
              <a:buFont typeface="Arial" panose="020B0604020202020204" pitchFamily="34" charset="0"/>
              <a:buChar char="−"/>
            </a:pPr>
            <a:r>
              <a:rPr lang="en-US" sz="2000" b="0" dirty="0" smtClean="0"/>
              <a:t>More sophisticated step size control: Local line searches and backtracking using cubic interpolation (</a:t>
            </a:r>
            <a:r>
              <a:rPr lang="en-US" sz="2000" b="0" dirty="0"/>
              <a:t>for global </a:t>
            </a:r>
            <a:r>
              <a:rPr lang="en-US" sz="2000" b="0" dirty="0" smtClean="0"/>
              <a:t>convergence)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14400" y="1524000"/>
            <a:ext cx="4549349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456612" cy="5562600"/>
          </a:xfrm>
        </p:spPr>
        <p:txBody>
          <a:bodyPr/>
          <a:lstStyle/>
          <a:p>
            <a:r>
              <a:rPr lang="en-US" dirty="0" smtClean="0"/>
              <a:t>How to solve: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00" dirty="0" smtClean="0"/>
          </a:p>
          <a:p>
            <a:pPr lvl="2"/>
            <a:r>
              <a:rPr lang="en-US" dirty="0" smtClean="0"/>
              <a:t>One dimensional case:</a:t>
            </a:r>
          </a:p>
          <a:p>
            <a:pPr marL="815975" lvl="3" indent="0">
              <a:buNone/>
            </a:pPr>
            <a:r>
              <a:rPr lang="en-US" b="0" dirty="0" smtClean="0"/>
              <a:t>“Bracket or ‘trap’ a root between bracketing values, </a:t>
            </a:r>
            <a:br>
              <a:rPr lang="en-US" b="0" dirty="0" smtClean="0"/>
            </a:br>
            <a:r>
              <a:rPr lang="en-US" b="0" dirty="0" smtClean="0"/>
              <a:t>then hunt it down like a rabbit.”</a:t>
            </a:r>
            <a:br>
              <a:rPr lang="en-US" b="0" dirty="0" smtClean="0"/>
            </a:br>
            <a:endParaRPr lang="en-US" sz="900" b="0" dirty="0" smtClean="0"/>
          </a:p>
          <a:p>
            <a:pPr lvl="2"/>
            <a:r>
              <a:rPr lang="en-US" dirty="0" smtClean="0"/>
              <a:t>Multi-dimensional case</a:t>
            </a:r>
            <a:r>
              <a:rPr lang="en-US" dirty="0"/>
              <a:t>: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1" dirty="0" smtClean="0"/>
              <a:t>N</a:t>
            </a:r>
            <a:r>
              <a:rPr lang="en-US" b="0" dirty="0" smtClean="0"/>
              <a:t> equations in </a:t>
            </a:r>
            <a:r>
              <a:rPr lang="en-US" b="0" i="1" dirty="0" smtClean="0"/>
              <a:t>N</a:t>
            </a:r>
            <a:r>
              <a:rPr lang="en-US" b="0" dirty="0" smtClean="0"/>
              <a:t> unknowns: </a:t>
            </a:r>
            <a:br>
              <a:rPr lang="en-US" b="0" dirty="0" smtClean="0"/>
            </a:br>
            <a:r>
              <a:rPr lang="en-US" b="0" dirty="0" smtClean="0"/>
              <a:t>You can only </a:t>
            </a:r>
            <a:r>
              <a:rPr lang="en-US" b="0" i="1" dirty="0" smtClean="0"/>
              <a:t>hope </a:t>
            </a:r>
            <a:r>
              <a:rPr lang="en-US" b="0" dirty="0" smtClean="0"/>
              <a:t>to find a solution.</a:t>
            </a:r>
            <a:br>
              <a:rPr lang="en-US" b="0" dirty="0" smtClean="0"/>
            </a:br>
            <a:r>
              <a:rPr lang="en-US" b="0" dirty="0" smtClean="0"/>
              <a:t>It may have no (real) solution, or more than one solution!</a:t>
            </a:r>
          </a:p>
          <a:p>
            <a:pPr lvl="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Much more difficult!!</a:t>
            </a:r>
            <a:br>
              <a:rPr lang="en-US" b="0" dirty="0" smtClean="0"/>
            </a:br>
            <a:r>
              <a:rPr lang="en-US" b="0" dirty="0" smtClean="0"/>
              <a:t>“You never know whether a root is near,</a:t>
            </a:r>
            <a:br>
              <a:rPr lang="en-US" b="0" dirty="0" smtClean="0"/>
            </a:br>
            <a:r>
              <a:rPr lang="en-US" b="0" dirty="0" smtClean="0"/>
              <a:t>unless you have found it”</a:t>
            </a:r>
            <a:br>
              <a:rPr lang="en-US" b="0" dirty="0" smtClean="0"/>
            </a:br>
            <a:endParaRPr lang="en-US" sz="11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9" y="1600200"/>
                <a:ext cx="13335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3196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263349" y="1600200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err="1" smtClean="0"/>
              <a:t>for</a:t>
            </a:r>
            <a:r>
              <a:rPr lang="nl-NL" sz="2200" dirty="0" smtClean="0"/>
              <a:t> </a:t>
            </a:r>
            <a:r>
              <a:rPr lang="nl-NL" sz="2200" dirty="0" err="1" smtClean="0"/>
              <a:t>arbitrary</a:t>
            </a:r>
            <a:r>
              <a:rPr lang="nl-NL" sz="2200" dirty="0" smtClean="0"/>
              <a:t> </a:t>
            </a:r>
            <a:r>
              <a:rPr lang="nl-NL" sz="2200" dirty="0" err="1" smtClean="0"/>
              <a:t>functions</a:t>
            </a:r>
            <a:r>
              <a:rPr lang="nl-NL" sz="2200" dirty="0" smtClean="0"/>
              <a:t> </a:t>
            </a:r>
            <a:r>
              <a:rPr lang="nl-NL" sz="2200" b="1" i="1" dirty="0" smtClean="0"/>
              <a:t>f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2693313"/>
                <a:ext cx="13335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319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44604" y="2190690"/>
            <a:ext cx="477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/>
              <a:t>(i.e. move </a:t>
            </a:r>
            <a:r>
              <a:rPr lang="nl-NL" sz="2000" dirty="0" err="1" smtClean="0"/>
              <a:t>all</a:t>
            </a:r>
            <a:r>
              <a:rPr lang="nl-NL" sz="2000" dirty="0" smtClean="0"/>
              <a:t> </a:t>
            </a:r>
            <a:r>
              <a:rPr lang="nl-NL" sz="2000" dirty="0" err="1" smtClean="0"/>
              <a:t>terms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left</a:t>
            </a:r>
            <a:r>
              <a:rPr lang="nl-NL" sz="2000" dirty="0" smtClean="0"/>
              <a:t>)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962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321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810747" y="1600200"/>
            <a:ext cx="18854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 smtClean="0"/>
              <a:t>“Root </a:t>
            </a:r>
            <a:r>
              <a:rPr lang="nl-NL" sz="2200" dirty="0" err="1" smtClean="0"/>
              <a:t>finding</a:t>
            </a:r>
            <a:r>
              <a:rPr lang="nl-NL" sz="2200" dirty="0" smtClean="0"/>
              <a:t>”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2757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 smtClean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dirty="0" smtClean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3759"/>
                <a:ext cx="1828800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233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𝑓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b="0" i="1" dirty="0" smtClean="0">
                    <a:latin typeface="Cambria Math"/>
                    <a:ea typeface="Cambria Math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𝑔</m:t>
                        </m:r>
                      </m:num>
                      <m:den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𝑦</m:t>
                        </m:r>
                      </m:den>
                    </m:f>
                    <m:r>
                      <a:rPr lang="en-US" sz="22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sSup>
                          <m:sSupPr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79876"/>
                <a:ext cx="8305800" cy="11635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29062"/>
                <a:ext cx="3810000" cy="14955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29671" y="1550313"/>
            <a:ext cx="57997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Let’s first consider the two-dimensional case: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829671" y="28457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Multi-variate Taylor series expansion:</a:t>
            </a:r>
            <a:endParaRPr lang="en-US" sz="2200" b="1" i="1" dirty="0"/>
          </a:p>
        </p:txBody>
      </p:sp>
      <p:sp>
        <p:nvSpPr>
          <p:cNvPr id="21" name="Rectangle 20"/>
          <p:cNvSpPr/>
          <p:nvPr/>
        </p:nvSpPr>
        <p:spPr>
          <a:xfrm>
            <a:off x="829671" y="4419600"/>
            <a:ext cx="39853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Neglecting higher order terms: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5215644" y="5174159"/>
            <a:ext cx="36235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Two linear equations in the </a:t>
            </a:r>
            <a:br>
              <a:rPr lang="en-US" sz="2200" dirty="0" smtClean="0"/>
            </a:br>
            <a:r>
              <a:rPr lang="en-US" sz="2200" dirty="0" smtClean="0"/>
              <a:t>two unknowns </a:t>
            </a:r>
            <a:r>
              <a:rPr lang="en-US" sz="2200" i="1" dirty="0" smtClean="0">
                <a:sym typeface="Symbol"/>
              </a:rPr>
              <a:t>x</a:t>
            </a:r>
            <a:r>
              <a:rPr lang="en-US" sz="2200" dirty="0" smtClean="0">
                <a:sym typeface="Symbol"/>
              </a:rPr>
              <a:t> and </a:t>
            </a:r>
            <a:r>
              <a:rPr lang="en-US" sz="2200" i="1" dirty="0" smtClean="0">
                <a:sym typeface="Symbol"/>
              </a:rPr>
              <a:t>y</a:t>
            </a:r>
            <a:r>
              <a:rPr lang="en-US" sz="2200" dirty="0" smtClean="0">
                <a:sym typeface="Symbol"/>
              </a:rPr>
              <a:t>.</a:t>
            </a:r>
            <a:endParaRPr lang="en-US" sz="2200" b="1" i="1" dirty="0"/>
          </a:p>
        </p:txBody>
      </p:sp>
      <p:sp>
        <p:nvSpPr>
          <p:cNvPr id="27" name="Rectangle 26"/>
          <p:cNvSpPr/>
          <p:nvPr/>
        </p:nvSpPr>
        <p:spPr>
          <a:xfrm>
            <a:off x="4686300" y="5361387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21869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20775"/>
            <a:ext cx="7993062" cy="1622425"/>
          </a:xfrm>
        </p:spPr>
        <p:txBody>
          <a:bodyPr/>
          <a:lstStyle/>
          <a:p>
            <a:r>
              <a:rPr lang="en-US" dirty="0" smtClean="0"/>
              <a:t>Root finding proceeds by iteration: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Start with a good initial guess (crucially important!!)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Use an algorithm to improve the solution until some predetermined convergence criterion is satisfied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1188" y="2971800"/>
            <a:ext cx="7993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Pitfalls: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Convergence to the wrong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Fails to converge because </a:t>
            </a:r>
            <a:br>
              <a:rPr lang="en-US" b="0" kern="0" dirty="0" smtClean="0"/>
            </a:br>
            <a:r>
              <a:rPr lang="en-US" b="0" kern="0" dirty="0" smtClean="0"/>
              <a:t>there is no root…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 smtClean="0"/>
              <a:t>Fails to converge because </a:t>
            </a:r>
            <a:br>
              <a:rPr lang="en-US" b="0" kern="0" dirty="0" smtClean="0"/>
            </a:br>
            <a:r>
              <a:rPr lang="en-US" b="0" kern="0" dirty="0" smtClean="0"/>
              <a:t>your initial estimate was not close enough…</a:t>
            </a:r>
            <a:endParaRPr lang="en-US" b="0" kern="0" dirty="0"/>
          </a:p>
        </p:txBody>
      </p:sp>
      <p:sp>
        <p:nvSpPr>
          <p:cNvPr id="8" name="Rectangle 7"/>
          <p:cNvSpPr/>
          <p:nvPr/>
        </p:nvSpPr>
        <p:spPr>
          <a:xfrm>
            <a:off x="5562600" y="3505200"/>
            <a:ext cx="3352800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505200"/>
            <a:ext cx="34515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dirty="0" err="1" smtClean="0"/>
              <a:t>Hamming’s</a:t>
            </a:r>
            <a:r>
              <a:rPr lang="nl-NL" sz="2200" dirty="0" smtClean="0"/>
              <a:t> motto: </a:t>
            </a:r>
            <a:br>
              <a:rPr lang="nl-NL" sz="2200" dirty="0" smtClean="0"/>
            </a:br>
            <a:r>
              <a:rPr lang="nl-NL" sz="2200" dirty="0" err="1" smtClean="0"/>
              <a:t>the</a:t>
            </a:r>
            <a:r>
              <a:rPr lang="nl-NL" sz="2200" dirty="0" smtClean="0"/>
              <a:t> </a:t>
            </a:r>
            <a:r>
              <a:rPr lang="nl-NL" sz="2200" dirty="0" err="1" smtClean="0"/>
              <a:t>purpose</a:t>
            </a:r>
            <a:r>
              <a:rPr lang="nl-NL" sz="2200" dirty="0" smtClean="0"/>
              <a:t> of computing </a:t>
            </a:r>
            <a:br>
              <a:rPr lang="nl-NL" sz="2200" dirty="0" smtClean="0"/>
            </a:br>
            <a:r>
              <a:rPr lang="nl-NL" sz="2200" dirty="0" smtClean="0"/>
              <a:t>is </a:t>
            </a:r>
            <a:r>
              <a:rPr lang="nl-NL" sz="2200" dirty="0" err="1" smtClean="0"/>
              <a:t>insight</a:t>
            </a:r>
            <a:r>
              <a:rPr lang="nl-NL" sz="2200" dirty="0" smtClean="0"/>
              <a:t>, </a:t>
            </a:r>
            <a:r>
              <a:rPr lang="nl-NL" sz="2200" dirty="0" err="1" smtClean="0"/>
              <a:t>not</a:t>
            </a:r>
            <a:r>
              <a:rPr lang="nl-NL" sz="2200" dirty="0" smtClean="0"/>
              <a:t> </a:t>
            </a:r>
            <a:r>
              <a:rPr lang="nl-NL" sz="2200" dirty="0" err="1" smtClean="0"/>
              <a:t>numbers</a:t>
            </a:r>
            <a:r>
              <a:rPr lang="nl-NL" sz="2200" dirty="0" smtClean="0"/>
              <a:t>!!</a:t>
            </a:r>
            <a:endParaRPr lang="en-US" sz="22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642840" y="5486400"/>
            <a:ext cx="65918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smtClean="0"/>
              <a:t>It never hurts to inspect your function graphically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smtClean="0"/>
              <a:t>Pay attention to carefully select initial guesses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252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1873282"/>
                <a:ext cx="3848100" cy="15441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38200" y="3683913"/>
            <a:ext cx="35298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Solution via Cramer’s rule:</a:t>
            </a:r>
            <a:endParaRPr lang="en-US" sz="2200" b="1" i="1" dirty="0"/>
          </a:p>
        </p:txBody>
      </p:sp>
      <p:sp>
        <p:nvSpPr>
          <p:cNvPr id="20" name="Rectangle 19"/>
          <p:cNvSpPr/>
          <p:nvPr/>
        </p:nvSpPr>
        <p:spPr>
          <a:xfrm>
            <a:off x="5193821" y="1524000"/>
            <a:ext cx="28071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Or in matrix notation:</a:t>
            </a:r>
            <a:endParaRPr lang="en-US" sz="2200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en-US" sz="22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2200" i="1"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3462"/>
                <a:ext cx="3810000" cy="14955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5560"/>
                <a:ext cx="5105400" cy="12121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</m:den>
                        </m:f>
                      </m:den>
                    </m:f>
                  </m:oMath>
                </a14:m>
                <a:r>
                  <a:rPr lang="en-US" sz="2200" i="1" dirty="0" smtClean="0">
                    <a:latin typeface="Cambria Math"/>
                    <a:ea typeface="Cambria Math"/>
                  </a:rPr>
                  <a:t> </a:t>
                </a:r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41073"/>
                <a:ext cx="5105400" cy="12121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34660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Newton-Raphson method:</a:t>
            </a:r>
            <a:endParaRPr lang="en-US" sz="22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6172200" y="3912513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Jacobian matrix</a:t>
            </a:r>
            <a:endParaRPr lang="en-US" sz="2200" b="1" i="1" dirty="0"/>
          </a:p>
        </p:txBody>
      </p:sp>
      <p:sp>
        <p:nvSpPr>
          <p:cNvPr id="3" name="Right Arrow 2"/>
          <p:cNvSpPr/>
          <p:nvPr/>
        </p:nvSpPr>
        <p:spPr>
          <a:xfrm rot="14123332">
            <a:off x="5673397" y="3439814"/>
            <a:ext cx="685800" cy="444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457200" y="3200400"/>
            <a:ext cx="8458200" cy="3101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533400" y="379989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1:</a:t>
            </a:r>
            <a:endParaRPr lang="en-US" b="1" i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=4</m:t>
                      </m:r>
                    </m:oMath>
                  </m:oMathPara>
                </a14:m>
                <a:endParaRPr lang="en-US" sz="22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3600"/>
                <a:ext cx="1764934" cy="437236"/>
              </a:xfrm>
              <a:prstGeom prst="rect">
                <a:avLst/>
              </a:prstGeom>
              <a:blipFill rotWithShape="1"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Example: intersection of circle with parabola: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8200" y="2534564"/>
                <a:ext cx="3810000" cy="437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+1=0</m:t>
                      </m:r>
                    </m:oMath>
                  </m:oMathPara>
                </a14:m>
                <a:endParaRPr lang="en-US" sz="220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34564"/>
                <a:ext cx="3810000" cy="437236"/>
              </a:xfrm>
              <a:prstGeom prst="rect">
                <a:avLst/>
              </a:prstGeom>
              <a:blipFill rotWithShape="1">
                <a:blip r:embed="rId4"/>
                <a:stretch>
                  <a:fillRect l="-32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𝒇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2270736"/>
                <a:ext cx="2895600" cy="7772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3697587"/>
                <a:ext cx="3848100" cy="5524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697747"/>
                <a:ext cx="1676400" cy="5542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357010"/>
                <a:ext cx="1447800" cy="60471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𝐉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2328284"/>
                <a:ext cx="1866900" cy="6621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3228449" y="1981200"/>
            <a:ext cx="19912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In matrix form:</a:t>
            </a:r>
            <a:endParaRPr lang="en-US" sz="2200" b="1" i="1" dirty="0"/>
          </a:p>
        </p:txBody>
      </p:sp>
      <p:sp>
        <p:nvSpPr>
          <p:cNvPr id="38" name="Rectangle 37"/>
          <p:cNvSpPr/>
          <p:nvPr/>
        </p:nvSpPr>
        <p:spPr>
          <a:xfrm>
            <a:off x="2781300" y="216771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697170"/>
                <a:ext cx="2819400" cy="55245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703853"/>
                <a:ext cx="2819400" cy="5542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3400" y="442124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2: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318945"/>
                <a:ext cx="3848100" cy="5542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319105"/>
                <a:ext cx="1676400" cy="55983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318528"/>
                <a:ext cx="2819400" cy="5542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0.01039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−0.0087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324633"/>
                <a:ext cx="2819400" cy="5542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533400" y="508169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3: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.889614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1.791304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979392"/>
                <a:ext cx="3848100" cy="5542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.000183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0.0000108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979552"/>
                <a:ext cx="2209800" cy="55425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978975"/>
                <a:ext cx="2819400" cy="55983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6.99∙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985080"/>
                <a:ext cx="2819400" cy="59356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3200400"/>
                <a:ext cx="571500" cy="3808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200400"/>
                <a:ext cx="571500" cy="380810"/>
              </a:xfrm>
              <a:prstGeom prst="rect">
                <a:avLst/>
              </a:prstGeom>
              <a:blipFill rotWithShape="1">
                <a:blip r:embed="rId21"/>
                <a:stretch>
                  <a:fillRect l="-2128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17" y="3200400"/>
                <a:ext cx="571500" cy="380810"/>
              </a:xfrm>
              <a:prstGeom prst="rect">
                <a:avLst/>
              </a:prstGeom>
              <a:blipFill rotWithShape="1">
                <a:blip r:embed="rId22"/>
                <a:stretch>
                  <a:fillRect l="-1064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200400"/>
                <a:ext cx="571500" cy="380810"/>
              </a:xfrm>
              <a:prstGeom prst="rect">
                <a:avLst/>
              </a:prstGeom>
              <a:blipFill rotWithShape="1">
                <a:blip r:embed="rId23"/>
                <a:stretch>
                  <a:fillRect r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533400" y="575145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dirty="0" smtClean="0"/>
              <a:t> = 4: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.8895436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1.7912878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649152"/>
                <a:ext cx="3848100" cy="559833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5.16∙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89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−9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649312"/>
                <a:ext cx="2209800" cy="589649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3.582576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1.779087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648735"/>
                <a:ext cx="2819400" cy="559833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2.78∙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9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94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654840"/>
                <a:ext cx="2819400" cy="59356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57200" y="3635110"/>
            <a:ext cx="8458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95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743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3434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934200" y="3200400"/>
            <a:ext cx="0" cy="31017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rved Up Ribbon 7"/>
          <p:cNvSpPr/>
          <p:nvPr/>
        </p:nvSpPr>
        <p:spPr>
          <a:xfrm>
            <a:off x="260768" y="4191000"/>
            <a:ext cx="6368631" cy="1946196"/>
          </a:xfrm>
          <a:prstGeom prst="ellipseRibbon2">
            <a:avLst>
              <a:gd name="adj1" fmla="val 33266"/>
              <a:gd name="adj2" fmla="val 66279"/>
              <a:gd name="adj3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772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Example: intersection of circle with parabola:</a:t>
            </a:r>
            <a:endParaRPr lang="en-US" sz="2200" b="1" i="1" dirty="0"/>
          </a:p>
        </p:txBody>
      </p:sp>
      <p:sp>
        <p:nvSpPr>
          <p:cNvPr id="66" name="Rectangle 65"/>
          <p:cNvSpPr/>
          <p:nvPr/>
        </p:nvSpPr>
        <p:spPr>
          <a:xfrm>
            <a:off x="762000" y="2159913"/>
            <a:ext cx="3812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Check order of convergence:</a:t>
            </a:r>
            <a:endParaRPr lang="en-US" sz="2200" b="1" i="1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8" y="2666470"/>
            <a:ext cx="8578432" cy="121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1439471" y="4302204"/>
            <a:ext cx="4275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Quadratic convergence! </a:t>
            </a:r>
            <a:br>
              <a:rPr lang="en-US" sz="2200" dirty="0" smtClean="0"/>
            </a:br>
            <a:r>
              <a:rPr lang="en-US" sz="2200" dirty="0" smtClean="0"/>
              <a:t>= doubling number of significant </a:t>
            </a:r>
            <a:br>
              <a:rPr lang="en-US" sz="2200" dirty="0" smtClean="0"/>
            </a:br>
            <a:r>
              <a:rPr lang="en-US" sz="2200" dirty="0" smtClean="0"/>
              <a:t>   digits every iteration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2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765596"/>
                <a:ext cx="2286000" cy="14066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4293513"/>
                <a:ext cx="22860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1"/>
          <a:stretch/>
        </p:blipFill>
        <p:spPr bwMode="auto">
          <a:xfrm>
            <a:off x="6618038" y="0"/>
            <a:ext cx="2525962" cy="219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Oval 70"/>
          <p:cNvSpPr/>
          <p:nvPr/>
        </p:nvSpPr>
        <p:spPr>
          <a:xfrm>
            <a:off x="8196262" y="4381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4419600" y="5410200"/>
            <a:ext cx="2487320" cy="1002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057400" y="4534486"/>
            <a:ext cx="1219200" cy="8757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94033" y="2429020"/>
            <a:ext cx="1299634" cy="483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Extensions to multi-dimensional case: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42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62000" y="1524000"/>
            <a:ext cx="54280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Generalization to the </a:t>
            </a:r>
            <a:r>
              <a:rPr lang="en-US" sz="2200" i="1" dirty="0" smtClean="0"/>
              <a:t>N</a:t>
            </a:r>
            <a:r>
              <a:rPr lang="en-US" sz="2200" dirty="0" smtClean="0"/>
              <a:t>-dimensional case: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1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2743200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3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3" y="2438400"/>
                <a:ext cx="1333500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74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3352800" y="1981200"/>
            <a:ext cx="22653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for </a:t>
            </a:r>
            <a:r>
              <a:rPr lang="en-US" sz="2200" i="1" dirty="0" err="1" smtClean="0"/>
              <a:t>i</a:t>
            </a:r>
            <a:r>
              <a:rPr lang="en-US" sz="2200" dirty="0" smtClean="0"/>
              <a:t> = 1, 2, …, </a:t>
            </a:r>
            <a:r>
              <a:rPr lang="en-US" sz="2200" i="1" dirty="0" smtClean="0"/>
              <a:t>N</a:t>
            </a:r>
            <a:endParaRPr lang="en-US" sz="2200" b="1" i="1" dirty="0"/>
          </a:p>
        </p:txBody>
      </p:sp>
      <p:sp>
        <p:nvSpPr>
          <p:cNvPr id="36" name="Rectangle 35"/>
          <p:cNvSpPr/>
          <p:nvPr/>
        </p:nvSpPr>
        <p:spPr>
          <a:xfrm>
            <a:off x="762000" y="2441264"/>
            <a:ext cx="10791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Define: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/>
                        </a:rPr>
                        <m:t>𝒙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41264"/>
                <a:ext cx="2743200" cy="430887"/>
              </a:xfrm>
              <a:prstGeom prst="rect">
                <a:avLst/>
              </a:prstGeom>
              <a:blipFill rotWithShape="1"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r>
                        <a:rPr lang="en-US" sz="22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441264"/>
                <a:ext cx="2743200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556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4068451" y="2441264"/>
            <a:ext cx="6559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and</a:t>
            </a:r>
            <a:endParaRPr lang="en-US" sz="2200" b="1" i="1" dirty="0"/>
          </a:p>
        </p:txBody>
      </p:sp>
      <p:sp>
        <p:nvSpPr>
          <p:cNvPr id="40" name="Rectangle 39"/>
          <p:cNvSpPr/>
          <p:nvPr/>
        </p:nvSpPr>
        <p:spPr>
          <a:xfrm>
            <a:off x="6858000" y="2441264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41" name="Rectangle 40"/>
          <p:cNvSpPr/>
          <p:nvPr/>
        </p:nvSpPr>
        <p:spPr>
          <a:xfrm>
            <a:off x="762000" y="3150513"/>
            <a:ext cx="4827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Multi-variate Taylor series expansion: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200" b="0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506376"/>
                <a:ext cx="6629400" cy="837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0270" y="4343400"/>
            <a:ext cx="13933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Define </a:t>
            </a:r>
            <a:br>
              <a:rPr lang="en-US" sz="2200" dirty="0" smtClean="0"/>
            </a:br>
            <a:r>
              <a:rPr lang="en-US" sz="2200" dirty="0" smtClean="0"/>
              <a:t>Jacobian </a:t>
            </a:r>
            <a:br>
              <a:rPr lang="en-US" sz="2200" dirty="0" smtClean="0"/>
            </a:br>
            <a:r>
              <a:rPr lang="en-US" sz="2200" dirty="0" smtClean="0"/>
              <a:t>matrix: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534487"/>
                <a:ext cx="1371600" cy="8370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3429000" y="4724400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50713"/>
                <a:ext cx="445770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82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762000" y="5715000"/>
            <a:ext cx="36086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Neglect higher order terms: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latin typeface="Cambria Math"/>
                        </a:rPr>
                        <m:t>𝐉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r>
                        <a:rPr lang="en-US" sz="22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345" y="5445894"/>
                <a:ext cx="2004375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520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r>
                        <a:rPr lang="en-US" sz="22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25" y="5879645"/>
                <a:ext cx="2385375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42438" b="53087"/>
          <a:stretch/>
        </p:blipFill>
        <p:spPr bwMode="auto">
          <a:xfrm>
            <a:off x="0" y="3124200"/>
            <a:ext cx="9100384" cy="29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3" r="83796" b="77641"/>
          <a:stretch/>
        </p:blipFill>
        <p:spPr bwMode="auto">
          <a:xfrm>
            <a:off x="555208" y="1594469"/>
            <a:ext cx="3952624" cy="122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6" r="85791" b="76132"/>
          <a:stretch/>
        </p:blipFill>
        <p:spPr bwMode="auto">
          <a:xfrm>
            <a:off x="4763498" y="1522503"/>
            <a:ext cx="3466102" cy="144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457200" y="607689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newton(@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MyJac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27228" y="3581400"/>
            <a:ext cx="3441782" cy="66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244162" y="358140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Solve </a:t>
            </a:r>
            <a:r>
              <a:rPr lang="en-US" b="1" dirty="0" smtClean="0"/>
              <a:t>A</a:t>
            </a:r>
            <a:r>
              <a:rPr lang="en-US" baseline="30000" dirty="0" smtClean="0"/>
              <a:t>-1</a:t>
            </a:r>
            <a:r>
              <a:rPr lang="en-US" dirty="0" smtClean="0"/>
              <a:t>·</a:t>
            </a:r>
            <a:r>
              <a:rPr lang="en-US" b="1" dirty="0" smtClean="0"/>
              <a:t>b</a:t>
            </a:r>
            <a:r>
              <a:rPr lang="en-US" dirty="0" smtClean="0"/>
              <a:t> simply with “A\b”</a:t>
            </a:r>
            <a:endParaRPr lang="en-US" b="1" i="1" dirty="0"/>
          </a:p>
        </p:txBody>
      </p:sp>
      <p:sp>
        <p:nvSpPr>
          <p:cNvPr id="56" name="Rectangle 55"/>
          <p:cNvSpPr/>
          <p:nvPr/>
        </p:nvSpPr>
        <p:spPr>
          <a:xfrm>
            <a:off x="5244162" y="3873957"/>
            <a:ext cx="342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This is the strength of MATLAB!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4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44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49" name="Rectangle 48"/>
          <p:cNvSpPr/>
          <p:nvPr/>
        </p:nvSpPr>
        <p:spPr>
          <a:xfrm>
            <a:off x="533400" y="1981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mphandle</a:t>
            </a:r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mupad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2884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the functions:</a:t>
            </a:r>
            <a:endParaRPr lang="en-US" sz="2200" b="1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6036" r="35648" b="50068"/>
          <a:stretch/>
        </p:blipFill>
        <p:spPr bwMode="auto">
          <a:xfrm>
            <a:off x="260373" y="2438400"/>
            <a:ext cx="8578827" cy="374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42514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the norm of the function:</a:t>
            </a:r>
            <a:endParaRPr lang="en-US" sz="2200" b="1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5898" r="51775" b="50480"/>
          <a:stretch/>
        </p:blipFill>
        <p:spPr bwMode="auto">
          <a:xfrm>
            <a:off x="584199" y="1905000"/>
            <a:ext cx="7188201" cy="436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Newton-Raphson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Multi-variate Newton-Raphson </a:t>
            </a:r>
            <a:r>
              <a:rPr lang="en-US" dirty="0"/>
              <a:t>in </a:t>
            </a: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57278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Plotting contours of the norm of the function:</a:t>
            </a:r>
            <a:endParaRPr lang="en-US" sz="2200" b="1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" t="6036" r="48843" b="46982"/>
          <a:stretch/>
        </p:blipFill>
        <p:spPr bwMode="auto">
          <a:xfrm>
            <a:off x="609600" y="1954887"/>
            <a:ext cx="7239000" cy="438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2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821267" y="4750713"/>
            <a:ext cx="8170333" cy="1421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82220" y="3505200"/>
            <a:ext cx="5413661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755982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Disadvantage of the Newton-Raphson method:</a:t>
            </a:r>
          </a:p>
          <a:p>
            <a:r>
              <a:rPr lang="en-US" sz="2200" dirty="0" smtClean="0"/>
              <a:t>It requires the Jacobian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In many problems no analytical </a:t>
            </a:r>
            <a:r>
              <a:rPr lang="en-US" sz="2200" dirty="0"/>
              <a:t>J</a:t>
            </a:r>
            <a:r>
              <a:rPr lang="en-US" sz="2200" dirty="0" smtClean="0"/>
              <a:t>acobian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If the function evaluation is expensive, the numerical </a:t>
            </a:r>
            <a:br>
              <a:rPr lang="en-US" sz="2200" dirty="0" smtClean="0"/>
            </a:br>
            <a:r>
              <a:rPr lang="en-US" sz="2200" dirty="0" smtClean="0"/>
              <a:t>approximation using finite differences can be prohibitive!</a:t>
            </a:r>
            <a:endParaRPr lang="en-US" sz="22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889000" y="34553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18" name="Rectangle 17"/>
          <p:cNvSpPr/>
          <p:nvPr/>
        </p:nvSpPr>
        <p:spPr>
          <a:xfrm>
            <a:off x="1382221" y="3505200"/>
            <a:ext cx="54136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u</a:t>
            </a:r>
            <a:r>
              <a:rPr lang="en-US" sz="2200" dirty="0" smtClean="0"/>
              <a:t>se cheap approximation of the Jacobian!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371600" y="3962400"/>
            <a:ext cx="47988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(= secant, or ‘quasi-Newton’ method)</a:t>
            </a: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838200" y="4800600"/>
            <a:ext cx="24449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Newton-Raphson: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5224848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004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2" y="5658599"/>
                <a:ext cx="26870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3733800" y="4800600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method: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80" y="5658599"/>
                <a:ext cx="2687047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33" y="5224848"/>
                <a:ext cx="3032338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201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181600"/>
                <a:ext cx="652629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6829435" y="5181600"/>
            <a:ext cx="2281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= approximation </a:t>
            </a:r>
            <a:br>
              <a:rPr lang="en-US" sz="2200" dirty="0" smtClean="0"/>
            </a:br>
            <a:r>
              <a:rPr lang="en-US" sz="2200" dirty="0" smtClean="0"/>
              <a:t>of the Jacobian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46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276600" y="4528395"/>
            <a:ext cx="4727861" cy="881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57583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equation (generalization of 1D case):</a:t>
            </a:r>
            <a:endParaRPr lang="en-US" sz="2200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48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" y="2057400"/>
                <a:ext cx="3032338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066709"/>
                <a:ext cx="3032338" cy="438582"/>
              </a:xfrm>
              <a:prstGeom prst="rect">
                <a:avLst/>
              </a:prstGeom>
              <a:blipFill rotWithShape="1">
                <a:blip r:embed="rId4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076018"/>
                <a:ext cx="2438400" cy="438582"/>
              </a:xfrm>
              <a:prstGeom prst="rect">
                <a:avLst/>
              </a:prstGeom>
              <a:blipFill rotWithShape="1">
                <a:blip r:embed="rId5"/>
                <a:stretch>
                  <a:fillRect l="-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4312" y="2540000"/>
            <a:ext cx="84545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Underdetermined (i.e. not unique: </a:t>
            </a:r>
            <a:r>
              <a:rPr lang="en-US" sz="2200" i="1" dirty="0" smtClean="0"/>
              <a:t>n</a:t>
            </a:r>
            <a:r>
              <a:rPr lang="en-US" sz="2200" dirty="0" smtClean="0"/>
              <a:t> equations with </a:t>
            </a:r>
            <a:r>
              <a:rPr lang="en-US" sz="2200" i="1" dirty="0" smtClean="0"/>
              <a:t>n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 unknowns ) </a:t>
            </a:r>
            <a:br>
              <a:rPr lang="en-US" sz="2200" dirty="0" smtClean="0"/>
            </a:br>
            <a:r>
              <a:rPr lang="en-US" sz="2200" dirty="0" smtClean="0">
                <a:sym typeface="Symbol"/>
              </a:rPr>
              <a:t> </a:t>
            </a:r>
            <a:r>
              <a:rPr lang="en-US" sz="2200" dirty="0" smtClean="0"/>
              <a:t>we need another condition to pin down </a:t>
            </a:r>
            <a:r>
              <a:rPr lang="en-US" sz="2200" b="1" dirty="0" smtClean="0"/>
              <a:t>B</a:t>
            </a:r>
            <a:r>
              <a:rPr lang="en-US" sz="2200" i="1" baseline="30000" dirty="0" smtClean="0"/>
              <a:t>n</a:t>
            </a:r>
            <a:r>
              <a:rPr lang="en-US" sz="2200" baseline="30000" dirty="0" smtClean="0"/>
              <a:t>+1</a:t>
            </a:r>
            <a:endParaRPr lang="en-US" sz="2200" baseline="30000" dirty="0"/>
          </a:p>
        </p:txBody>
      </p:sp>
      <p:sp>
        <p:nvSpPr>
          <p:cNvPr id="35" name="Rectangle 34"/>
          <p:cNvSpPr/>
          <p:nvPr/>
        </p:nvSpPr>
        <p:spPr>
          <a:xfrm>
            <a:off x="904312" y="3555087"/>
            <a:ext cx="84729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 smtClean="0"/>
              <a:t>Broyden’s</a:t>
            </a:r>
            <a:r>
              <a:rPr lang="en-US" sz="2200" b="1" dirty="0" smtClean="0"/>
              <a:t> method:</a:t>
            </a:r>
            <a:r>
              <a:rPr lang="en-US" sz="2200" dirty="0" smtClean="0"/>
              <a:t> determine </a:t>
            </a:r>
            <a:r>
              <a:rPr lang="en-US" sz="2200" b="1" dirty="0" smtClean="0"/>
              <a:t>B</a:t>
            </a:r>
            <a:r>
              <a:rPr lang="en-US" sz="2200" i="1" baseline="30000" dirty="0" smtClean="0"/>
              <a:t>n</a:t>
            </a:r>
            <a:r>
              <a:rPr lang="en-US" sz="2200" baseline="30000" dirty="0" smtClean="0"/>
              <a:t>+1</a:t>
            </a:r>
            <a:r>
              <a:rPr lang="en-US" sz="2200" dirty="0" smtClean="0"/>
              <a:t> by making the least change </a:t>
            </a:r>
            <a:br>
              <a:rPr lang="en-US" sz="2200" dirty="0" smtClean="0"/>
            </a:br>
            <a:r>
              <a:rPr lang="en-US" sz="2200" dirty="0" smtClean="0"/>
              <a:t>to </a:t>
            </a:r>
            <a:r>
              <a:rPr lang="en-US" sz="2200" b="1" dirty="0" err="1" smtClean="0"/>
              <a:t>B</a:t>
            </a:r>
            <a:r>
              <a:rPr lang="en-US" sz="2200" i="1" baseline="30000" dirty="0" err="1" smtClean="0"/>
              <a:t>n</a:t>
            </a:r>
            <a:r>
              <a:rPr lang="en-US" sz="2200" dirty="0" smtClean="0"/>
              <a:t> that is consistent with the secant condition</a:t>
            </a:r>
            <a:endParaRPr lang="en-US" sz="22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12" y="4584564"/>
                <a:ext cx="4734488" cy="7494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904312" y="4800600"/>
            <a:ext cx="24144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Updating formula:</a:t>
            </a:r>
            <a:endParaRPr lang="en-US" sz="2200" baseline="30000" dirty="0"/>
          </a:p>
        </p:txBody>
      </p:sp>
      <p:sp>
        <p:nvSpPr>
          <p:cNvPr id="44" name="Rectangle 43"/>
          <p:cNvSpPr/>
          <p:nvPr/>
        </p:nvSpPr>
        <p:spPr>
          <a:xfrm>
            <a:off x="3237757" y="5512713"/>
            <a:ext cx="529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(Note: sometimes </a:t>
            </a:r>
            <a:r>
              <a:rPr lang="en-US" sz="2200" b="1" dirty="0" smtClean="0"/>
              <a:t>B</a:t>
            </a:r>
            <a:r>
              <a:rPr lang="en-US" sz="2200" baseline="30000" dirty="0" smtClean="0"/>
              <a:t>-1</a:t>
            </a:r>
            <a:r>
              <a:rPr lang="en-US" sz="2200" dirty="0" smtClean="0"/>
              <a:t> is updated directly)</a:t>
            </a:r>
            <a:endParaRPr lang="en-US" sz="2200" baseline="30000" dirty="0"/>
          </a:p>
        </p:txBody>
      </p:sp>
    </p:spTree>
    <p:extLst>
      <p:ext uri="{BB962C8B-B14F-4D97-AF65-F5344CB8AC3E}">
        <p14:creationId xmlns:p14="http://schemas.microsoft.com/office/powerpoint/2010/main" val="35863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8517"/>
              </p:ext>
            </p:extLst>
          </p:nvPr>
        </p:nvGraphicFramePr>
        <p:xfrm>
          <a:off x="842963" y="4460630"/>
          <a:ext cx="2281237" cy="194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PhotoImpact" r:id="rId4" imgW="4761905" imgH="4050794" progId="PI3.Image">
                  <p:embed/>
                </p:oleObj>
              </mc:Choice>
              <mc:Fallback>
                <p:oleObj name="PhotoImpact" r:id="rId4" imgW="4761905" imgH="4050794" progId="PI3.Imag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460630"/>
                        <a:ext cx="2281237" cy="1940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017168" y="2558611"/>
            <a:ext cx="4974432" cy="77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Bracketing a root = knowing that the function changes</a:t>
            </a:r>
            <a:br>
              <a:rPr lang="en-US" dirty="0" smtClean="0"/>
            </a:br>
            <a:r>
              <a:rPr lang="en-US" dirty="0" smtClean="0"/>
              <a:t>                                  sign in an identified interval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grpSp>
        <p:nvGrpSpPr>
          <p:cNvPr id="14" name="Group 13"/>
          <p:cNvGrpSpPr/>
          <p:nvPr/>
        </p:nvGrpSpPr>
        <p:grpSpPr>
          <a:xfrm>
            <a:off x="108857" y="2362200"/>
            <a:ext cx="3853543" cy="1893332"/>
            <a:chOff x="152400" y="2362200"/>
            <a:chExt cx="3853543" cy="1893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76400" y="2492046"/>
              <a:ext cx="0" cy="17634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400" y="3471761"/>
              <a:ext cx="38535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304800" y="2790585"/>
              <a:ext cx="3403600" cy="1437403"/>
            </a:xfrm>
            <a:custGeom>
              <a:avLst/>
              <a:gdLst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2201333 w 4436533"/>
                <a:gd name="connsiteY4" fmla="*/ 12361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71155"/>
                <a:gd name="connsiteX1" fmla="*/ 643467 w 4436533"/>
                <a:gd name="connsiteY1" fmla="*/ 1769533 h 1771155"/>
                <a:gd name="connsiteX2" fmla="*/ 1058333 w 4436533"/>
                <a:gd name="connsiteY2" fmla="*/ 1447800 h 1771155"/>
                <a:gd name="connsiteX3" fmla="*/ 1405467 w 4436533"/>
                <a:gd name="connsiteY3" fmla="*/ 1210733 h 1771155"/>
                <a:gd name="connsiteX4" fmla="*/ 1913466 w 4436533"/>
                <a:gd name="connsiteY4" fmla="*/ 1185333 h 1771155"/>
                <a:gd name="connsiteX5" fmla="*/ 2785533 w 4436533"/>
                <a:gd name="connsiteY5" fmla="*/ 1439333 h 1771155"/>
                <a:gd name="connsiteX6" fmla="*/ 3539067 w 4436533"/>
                <a:gd name="connsiteY6" fmla="*/ 982133 h 1771155"/>
                <a:gd name="connsiteX7" fmla="*/ 4436533 w 4436533"/>
                <a:gd name="connsiteY7" fmla="*/ 0 h 1771155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785533 w 4436533"/>
                <a:gd name="connsiteY5" fmla="*/ 14393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913466 w 4436533"/>
                <a:gd name="connsiteY4" fmla="*/ 1185333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539067 w 4436533"/>
                <a:gd name="connsiteY6" fmla="*/ 982133 h 1762797"/>
                <a:gd name="connsiteX7" fmla="*/ 4436533 w 4436533"/>
                <a:gd name="connsiteY7" fmla="*/ 0 h 1762797"/>
                <a:gd name="connsiteX0" fmla="*/ 0 w 4436533"/>
                <a:gd name="connsiteY0" fmla="*/ 1549400 h 1762797"/>
                <a:gd name="connsiteX1" fmla="*/ 550334 w 4436533"/>
                <a:gd name="connsiteY1" fmla="*/ 1761067 h 1762797"/>
                <a:gd name="connsiteX2" fmla="*/ 1058333 w 4436533"/>
                <a:gd name="connsiteY2" fmla="*/ 1447800 h 1762797"/>
                <a:gd name="connsiteX3" fmla="*/ 1405467 w 4436533"/>
                <a:gd name="connsiteY3" fmla="*/ 1210733 h 1762797"/>
                <a:gd name="connsiteX4" fmla="*/ 1761066 w 4436533"/>
                <a:gd name="connsiteY4" fmla="*/ 1168400 h 1762797"/>
                <a:gd name="connsiteX5" fmla="*/ 2353733 w 4436533"/>
                <a:gd name="connsiteY5" fmla="*/ 1490133 h 1762797"/>
                <a:gd name="connsiteX6" fmla="*/ 3090334 w 4436533"/>
                <a:gd name="connsiteY6" fmla="*/ 304800 h 1762797"/>
                <a:gd name="connsiteX7" fmla="*/ 4436533 w 4436533"/>
                <a:gd name="connsiteY7" fmla="*/ 0 h 1762797"/>
                <a:gd name="connsiteX0" fmla="*/ 0 w 3970866"/>
                <a:gd name="connsiteY0" fmla="*/ 1298313 h 1511710"/>
                <a:gd name="connsiteX1" fmla="*/ 550334 w 3970866"/>
                <a:gd name="connsiteY1" fmla="*/ 1509980 h 1511710"/>
                <a:gd name="connsiteX2" fmla="*/ 1058333 w 3970866"/>
                <a:gd name="connsiteY2" fmla="*/ 1196713 h 1511710"/>
                <a:gd name="connsiteX3" fmla="*/ 1405467 w 3970866"/>
                <a:gd name="connsiteY3" fmla="*/ 959646 h 1511710"/>
                <a:gd name="connsiteX4" fmla="*/ 1761066 w 3970866"/>
                <a:gd name="connsiteY4" fmla="*/ 917313 h 1511710"/>
                <a:gd name="connsiteX5" fmla="*/ 2353733 w 3970866"/>
                <a:gd name="connsiteY5" fmla="*/ 1239046 h 1511710"/>
                <a:gd name="connsiteX6" fmla="*/ 3090334 w 3970866"/>
                <a:gd name="connsiteY6" fmla="*/ 53713 h 1511710"/>
                <a:gd name="connsiteX7" fmla="*/ 3970866 w 3970866"/>
                <a:gd name="connsiteY7" fmla="*/ 62180 h 1511710"/>
                <a:gd name="connsiteX0" fmla="*/ 0 w 3970866"/>
                <a:gd name="connsiteY0" fmla="*/ 1470509 h 1683906"/>
                <a:gd name="connsiteX1" fmla="*/ 550334 w 3970866"/>
                <a:gd name="connsiteY1" fmla="*/ 1682176 h 1683906"/>
                <a:gd name="connsiteX2" fmla="*/ 1058333 w 3970866"/>
                <a:gd name="connsiteY2" fmla="*/ 1368909 h 1683906"/>
                <a:gd name="connsiteX3" fmla="*/ 1405467 w 3970866"/>
                <a:gd name="connsiteY3" fmla="*/ 1131842 h 1683906"/>
                <a:gd name="connsiteX4" fmla="*/ 1761066 w 3970866"/>
                <a:gd name="connsiteY4" fmla="*/ 1089509 h 1683906"/>
                <a:gd name="connsiteX5" fmla="*/ 2353733 w 3970866"/>
                <a:gd name="connsiteY5" fmla="*/ 1411242 h 1683906"/>
                <a:gd name="connsiteX6" fmla="*/ 2988734 w 3970866"/>
                <a:gd name="connsiteY6" fmla="*/ 39642 h 1683906"/>
                <a:gd name="connsiteX7" fmla="*/ 3970866 w 3970866"/>
                <a:gd name="connsiteY7" fmla="*/ 234376 h 1683906"/>
                <a:gd name="connsiteX0" fmla="*/ 0 w 3970866"/>
                <a:gd name="connsiteY0" fmla="*/ 1463573 h 1676970"/>
                <a:gd name="connsiteX1" fmla="*/ 550334 w 3970866"/>
                <a:gd name="connsiteY1" fmla="*/ 1675240 h 1676970"/>
                <a:gd name="connsiteX2" fmla="*/ 1058333 w 3970866"/>
                <a:gd name="connsiteY2" fmla="*/ 1361973 h 1676970"/>
                <a:gd name="connsiteX3" fmla="*/ 1405467 w 3970866"/>
                <a:gd name="connsiteY3" fmla="*/ 1124906 h 1676970"/>
                <a:gd name="connsiteX4" fmla="*/ 1761066 w 3970866"/>
                <a:gd name="connsiteY4" fmla="*/ 1082573 h 1676970"/>
                <a:gd name="connsiteX5" fmla="*/ 2260600 w 3970866"/>
                <a:gd name="connsiteY5" fmla="*/ 1268839 h 1676970"/>
                <a:gd name="connsiteX6" fmla="*/ 2988734 w 3970866"/>
                <a:gd name="connsiteY6" fmla="*/ 32706 h 1676970"/>
                <a:gd name="connsiteX7" fmla="*/ 3970866 w 3970866"/>
                <a:gd name="connsiteY7" fmla="*/ 227440 h 16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0866" h="1676970">
                  <a:moveTo>
                    <a:pt x="0" y="1463573"/>
                  </a:moveTo>
                  <a:cubicBezTo>
                    <a:pt x="233539" y="1582106"/>
                    <a:pt x="373945" y="1692173"/>
                    <a:pt x="550334" y="1675240"/>
                  </a:cubicBezTo>
                  <a:cubicBezTo>
                    <a:pt x="726723" y="1658307"/>
                    <a:pt x="915811" y="1453695"/>
                    <a:pt x="1058333" y="1361973"/>
                  </a:cubicBezTo>
                  <a:cubicBezTo>
                    <a:pt x="1200855" y="1270251"/>
                    <a:pt x="1288345" y="1171473"/>
                    <a:pt x="1405467" y="1124906"/>
                  </a:cubicBezTo>
                  <a:cubicBezTo>
                    <a:pt x="1522589" y="1078339"/>
                    <a:pt x="1618544" y="1058584"/>
                    <a:pt x="1761066" y="1082573"/>
                  </a:cubicBezTo>
                  <a:cubicBezTo>
                    <a:pt x="1903588" y="1106562"/>
                    <a:pt x="2055989" y="1443817"/>
                    <a:pt x="2260600" y="1268839"/>
                  </a:cubicBezTo>
                  <a:cubicBezTo>
                    <a:pt x="2465211" y="1093861"/>
                    <a:pt x="2703690" y="206272"/>
                    <a:pt x="2988734" y="32706"/>
                  </a:cubicBezTo>
                  <a:cubicBezTo>
                    <a:pt x="3273778" y="-140860"/>
                    <a:pt x="3787422" y="443340"/>
                    <a:pt x="3970866" y="22744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41914" y="3003360"/>
              <a:ext cx="0" cy="52251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1486" y="3471761"/>
              <a:ext cx="0" cy="65314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699657" y="2362200"/>
              <a:ext cx="508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f</a:t>
              </a:r>
              <a:r>
                <a:rPr lang="nl-NL" sz="2200" dirty="0" smtClean="0"/>
                <a:t>(</a:t>
              </a:r>
              <a:r>
                <a:rPr lang="nl-NL" sz="2200" i="1" dirty="0" smtClean="0"/>
                <a:t>x</a:t>
              </a:r>
              <a:r>
                <a:rPr lang="nl-NL" sz="2200" dirty="0" smtClean="0"/>
                <a:t>)</a:t>
              </a:r>
              <a:endParaRPr lang="en-US" sz="2200" b="1" i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00400" y="3429000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b</a:t>
              </a:r>
              <a:endParaRPr lang="en-US" sz="2200" b="1" i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" y="3406446"/>
              <a:ext cx="292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NL" sz="2200" i="1" dirty="0" smtClean="0"/>
                <a:t>a</a:t>
              </a:r>
              <a:endParaRPr lang="en-US" sz="2200" b="1" i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962400" y="2558611"/>
            <a:ext cx="5029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dirty="0" smtClean="0"/>
              <a:t>A root is </a:t>
            </a:r>
            <a:r>
              <a:rPr lang="nl-NL" sz="2200" dirty="0" err="1" smtClean="0"/>
              <a:t>bracketed</a:t>
            </a:r>
            <a:r>
              <a:rPr lang="nl-NL" sz="2200" dirty="0" smtClean="0"/>
              <a:t> in </a:t>
            </a:r>
            <a:r>
              <a:rPr lang="nl-NL" sz="2200" dirty="0" err="1" smtClean="0"/>
              <a:t>the</a:t>
            </a:r>
            <a:r>
              <a:rPr lang="nl-NL" sz="2200" dirty="0" smtClean="0"/>
              <a:t> interval (</a:t>
            </a:r>
            <a:r>
              <a:rPr lang="nl-NL" sz="2200" i="1" dirty="0" err="1" smtClean="0"/>
              <a:t>a</a:t>
            </a:r>
            <a:r>
              <a:rPr lang="nl-NL" sz="2200" dirty="0" err="1" smtClean="0"/>
              <a:t>,</a:t>
            </a:r>
            <a:r>
              <a:rPr lang="nl-NL" sz="2200" i="1" dirty="0" err="1" smtClean="0"/>
              <a:t>b</a:t>
            </a:r>
            <a:r>
              <a:rPr lang="nl-NL" sz="2200" dirty="0" smtClean="0"/>
              <a:t>),</a:t>
            </a:r>
            <a:br>
              <a:rPr lang="nl-NL" sz="2200" dirty="0" smtClean="0"/>
            </a:br>
            <a:r>
              <a:rPr lang="nl-NL" sz="2200" dirty="0" smtClean="0"/>
              <a:t> </a:t>
            </a:r>
            <a:r>
              <a:rPr lang="nl-NL" sz="2200" dirty="0" err="1" smtClean="0"/>
              <a:t>if</a:t>
            </a:r>
            <a:r>
              <a:rPr lang="nl-NL" sz="2200" dirty="0" smtClean="0"/>
              <a:t> </a:t>
            </a:r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a</a:t>
            </a:r>
            <a:r>
              <a:rPr lang="nl-NL" sz="2200" dirty="0" smtClean="0"/>
              <a:t>) </a:t>
            </a:r>
            <a:r>
              <a:rPr lang="nl-NL" sz="2200" dirty="0" err="1" smtClean="0"/>
              <a:t>and</a:t>
            </a:r>
            <a:r>
              <a:rPr lang="nl-NL" sz="2200" dirty="0" smtClean="0"/>
              <a:t> </a:t>
            </a:r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b</a:t>
            </a:r>
            <a:r>
              <a:rPr lang="nl-NL" sz="2200" dirty="0" smtClean="0"/>
              <a:t>) have </a:t>
            </a:r>
            <a:r>
              <a:rPr lang="nl-NL" sz="2200" dirty="0" err="1" smtClean="0"/>
              <a:t>opposite</a:t>
            </a:r>
            <a:r>
              <a:rPr lang="nl-NL" sz="2200" dirty="0" smtClean="0"/>
              <a:t> </a:t>
            </a:r>
            <a:r>
              <a:rPr lang="nl-NL" sz="2200" dirty="0" err="1" smtClean="0"/>
              <a:t>signs</a:t>
            </a:r>
            <a:endParaRPr lang="en-US" sz="2200" b="1" i="1" dirty="0"/>
          </a:p>
        </p:txBody>
      </p:sp>
      <p:sp>
        <p:nvSpPr>
          <p:cNvPr id="24" name="Rectangle 23"/>
          <p:cNvSpPr/>
          <p:nvPr/>
        </p:nvSpPr>
        <p:spPr>
          <a:xfrm>
            <a:off x="3657600" y="3505200"/>
            <a:ext cx="5727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 At </a:t>
            </a:r>
            <a:r>
              <a:rPr lang="nl-NL" sz="2200" dirty="0" err="1" smtClean="0">
                <a:sym typeface="Symbol"/>
              </a:rPr>
              <a:t>least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one</a:t>
            </a:r>
            <a:r>
              <a:rPr lang="nl-NL" sz="2200" dirty="0" smtClean="0">
                <a:sym typeface="Symbol"/>
              </a:rPr>
              <a:t> root must </a:t>
            </a:r>
            <a:r>
              <a:rPr lang="nl-NL" sz="2200" dirty="0" err="1" smtClean="0">
                <a:sym typeface="Symbol"/>
              </a:rPr>
              <a:t>lie</a:t>
            </a:r>
            <a:r>
              <a:rPr lang="nl-NL" sz="2200" dirty="0" smtClean="0">
                <a:sym typeface="Symbol"/>
              </a:rPr>
              <a:t> in </a:t>
            </a:r>
            <a:r>
              <a:rPr lang="nl-NL" sz="2200" dirty="0" err="1" smtClean="0">
                <a:sym typeface="Symbol"/>
              </a:rPr>
              <a:t>this</a:t>
            </a:r>
            <a:r>
              <a:rPr lang="nl-NL" sz="2200" dirty="0" smtClean="0">
                <a:sym typeface="Symbol"/>
              </a:rPr>
              <a:t> interval,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    </a:t>
            </a:r>
            <a:r>
              <a:rPr lang="nl-NL" sz="2200" dirty="0" err="1" smtClean="0">
                <a:sym typeface="Symbol"/>
              </a:rPr>
              <a:t>if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is </a:t>
            </a:r>
            <a:r>
              <a:rPr lang="nl-NL" sz="2200" dirty="0" err="1" smtClean="0">
                <a:sym typeface="Symbol"/>
              </a:rPr>
              <a:t>continuous</a:t>
            </a:r>
            <a:r>
              <a:rPr lang="nl-NL" sz="2200" dirty="0" smtClean="0">
                <a:sym typeface="Symbol"/>
              </a:rPr>
              <a:t> </a:t>
            </a:r>
            <a:endParaRPr lang="en-US" sz="22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3299370" y="4800600"/>
            <a:ext cx="5463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i="1" dirty="0"/>
              <a:t>Intermediate Value </a:t>
            </a:r>
            <a:r>
              <a:rPr lang="en-US" altLang="zh-TW" i="1" dirty="0" smtClean="0"/>
              <a:t>Theorem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000" dirty="0" smtClean="0"/>
              <a:t>If </a:t>
            </a:r>
            <a:r>
              <a:rPr lang="en-US" altLang="zh-TW" sz="2000" i="1" dirty="0" smtClean="0"/>
              <a:t>f(x)</a:t>
            </a:r>
            <a:r>
              <a:rPr lang="en-US" altLang="zh-TW" sz="2000" dirty="0" smtClean="0"/>
              <a:t> is </a:t>
            </a:r>
            <a:r>
              <a:rPr lang="en-US" altLang="zh-TW" sz="2000" i="1" dirty="0" smtClean="0"/>
              <a:t>continuous</a:t>
            </a:r>
            <a:r>
              <a:rPr lang="en-US" altLang="zh-TW" sz="2000" dirty="0" smtClean="0"/>
              <a:t> on [</a:t>
            </a:r>
            <a:r>
              <a:rPr lang="en-US" altLang="zh-TW" sz="2000" i="1" dirty="0" err="1" smtClean="0"/>
              <a:t>a</a:t>
            </a:r>
            <a:r>
              <a:rPr lang="en-US" altLang="zh-TW" sz="2000" dirty="0" err="1" smtClean="0"/>
              <a:t>,</a:t>
            </a:r>
            <a:r>
              <a:rPr lang="en-US" altLang="zh-TW" sz="2000" i="1" dirty="0" err="1" smtClean="0"/>
              <a:t>b</a:t>
            </a:r>
            <a:r>
              <a:rPr lang="en-US" altLang="zh-TW" sz="2000" dirty="0" smtClean="0"/>
              <a:t>] and </a:t>
            </a:r>
            <a:r>
              <a:rPr lang="en-US" altLang="zh-TW" sz="2000" i="1" dirty="0" smtClean="0"/>
              <a:t>k</a:t>
            </a:r>
            <a:r>
              <a:rPr lang="en-US" altLang="zh-TW" sz="2000" dirty="0" smtClean="0"/>
              <a:t> is a constant </a:t>
            </a:r>
            <a:br>
              <a:rPr lang="en-US" altLang="zh-TW" sz="2000" dirty="0" smtClean="0"/>
            </a:br>
            <a:r>
              <a:rPr lang="en-US" altLang="zh-TW" sz="2000" dirty="0" smtClean="0"/>
              <a:t>that lies between </a:t>
            </a:r>
            <a:r>
              <a:rPr lang="en-US" altLang="zh-TW" sz="2000" i="1" dirty="0" smtClean="0"/>
              <a:t>f(</a:t>
            </a:r>
            <a:r>
              <a:rPr lang="en-US" altLang="zh-TW" sz="2000" dirty="0" smtClean="0"/>
              <a:t>a</a:t>
            </a:r>
            <a:r>
              <a:rPr lang="en-US" altLang="zh-TW" sz="2000" i="1" dirty="0" smtClean="0"/>
              <a:t>)</a:t>
            </a:r>
            <a:r>
              <a:rPr lang="en-US" altLang="zh-TW" sz="2000" dirty="0" smtClean="0"/>
              <a:t> and </a:t>
            </a:r>
            <a:r>
              <a:rPr lang="en-US" altLang="zh-TW" sz="2000" i="1" dirty="0" smtClean="0"/>
              <a:t>f(b),</a:t>
            </a:r>
            <a:r>
              <a:rPr lang="en-US" altLang="zh-TW" sz="2000" dirty="0" smtClean="0"/>
              <a:t> then there is a </a:t>
            </a:r>
            <a:br>
              <a:rPr lang="en-US" altLang="zh-TW" sz="2000" dirty="0" smtClean="0"/>
            </a:br>
            <a:r>
              <a:rPr lang="en-US" altLang="zh-TW" sz="2000" dirty="0" smtClean="0"/>
              <a:t>value </a:t>
            </a:r>
            <a:r>
              <a:rPr lang="en-US" altLang="zh-TW" sz="2000" i="1" dirty="0" smtClean="0"/>
              <a:t>x</a:t>
            </a:r>
            <a:r>
              <a:rPr lang="en-US" altLang="zh-TW" sz="2000" dirty="0" smtClean="0">
                <a:sym typeface="Symbol" pitchFamily="18" charset="2"/>
              </a:rPr>
              <a:t>[</a:t>
            </a:r>
            <a:r>
              <a:rPr lang="en-US" altLang="zh-TW" sz="2000" i="1" dirty="0" err="1" smtClean="0">
                <a:sym typeface="Symbol" pitchFamily="18" charset="2"/>
              </a:rPr>
              <a:t>a</a:t>
            </a:r>
            <a:r>
              <a:rPr lang="en-US" altLang="zh-TW" sz="2000" dirty="0" err="1" smtClean="0">
                <a:sym typeface="Symbol" pitchFamily="18" charset="2"/>
              </a:rPr>
              <a:t>,</a:t>
            </a:r>
            <a:r>
              <a:rPr lang="en-US" altLang="zh-TW" sz="2000" i="1" dirty="0" err="1" smtClean="0">
                <a:sym typeface="Symbol" pitchFamily="18" charset="2"/>
              </a:rPr>
              <a:t>b</a:t>
            </a:r>
            <a:r>
              <a:rPr lang="en-US" altLang="zh-TW" sz="2000" dirty="0" smtClean="0">
                <a:sym typeface="Symbol" pitchFamily="18" charset="2"/>
              </a:rPr>
              <a:t>] </a:t>
            </a:r>
            <a:r>
              <a:rPr lang="en-US" altLang="zh-TW" sz="2000" dirty="0" smtClean="0"/>
              <a:t>such that </a:t>
            </a:r>
            <a:r>
              <a:rPr lang="en-US" altLang="zh-TW" i="1" dirty="0" smtClean="0"/>
              <a:t>f(x</a:t>
            </a:r>
            <a:r>
              <a:rPr lang="en-US" altLang="zh-TW" i="1" dirty="0"/>
              <a:t>) = 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76600" y="4837093"/>
            <a:ext cx="5486400" cy="1348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267201" y="4267201"/>
            <a:ext cx="4648200" cy="838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8532812" cy="838200"/>
          </a:xfrm>
        </p:spPr>
        <p:txBody>
          <a:bodyPr/>
          <a:lstStyle/>
          <a:p>
            <a:r>
              <a:rPr lang="en-US" dirty="0" smtClean="0"/>
              <a:t>Multi-dimensional secant method (‘quasi-Newton’):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829671" y="1550313"/>
            <a:ext cx="48245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Background of </a:t>
            </a:r>
            <a:r>
              <a:rPr lang="en-US" sz="2200" b="1" dirty="0" err="1" smtClean="0"/>
              <a:t>Broyden’s</a:t>
            </a:r>
            <a:r>
              <a:rPr lang="en-US" sz="2200" b="1" dirty="0" smtClean="0"/>
              <a:t> method:</a:t>
            </a:r>
            <a:endParaRPr lang="en-US" sz="2200" b="1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49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>
                                      <a:latin typeface="Cambria Math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2200" i="1">
                              <a:latin typeface="Cambria Math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22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⨂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267200"/>
                <a:ext cx="4734488" cy="7494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723" y="2057400"/>
                <a:ext cx="3032338" cy="430887"/>
              </a:xfrm>
              <a:prstGeom prst="rect">
                <a:avLst/>
              </a:prstGeom>
              <a:blipFill rotWithShape="1"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821204" y="2057400"/>
            <a:ext cx="2382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Secant equation:</a:t>
            </a:r>
            <a:endParaRPr lang="en-US" sz="2200" dirty="0"/>
          </a:p>
        </p:txBody>
      </p:sp>
      <p:sp>
        <p:nvSpPr>
          <p:cNvPr id="28" name="Rectangle 27"/>
          <p:cNvSpPr/>
          <p:nvPr/>
        </p:nvSpPr>
        <p:spPr>
          <a:xfrm>
            <a:off x="821204" y="2725267"/>
            <a:ext cx="79509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/>
              <a:t>Broyden’s</a:t>
            </a:r>
            <a:r>
              <a:rPr lang="en-US" sz="2200" dirty="0" smtClean="0"/>
              <a:t> method: Since there is no update on derivative info,</a:t>
            </a:r>
            <a:br>
              <a:rPr lang="en-US" sz="2200" dirty="0" smtClean="0"/>
            </a:br>
            <a:r>
              <a:rPr lang="en-US" sz="2200" dirty="0" smtClean="0"/>
              <a:t>why would </a:t>
            </a:r>
            <a:r>
              <a:rPr lang="en-US" sz="2200" b="1" dirty="0" err="1" smtClean="0"/>
              <a:t>B</a:t>
            </a:r>
            <a:r>
              <a:rPr lang="en-US" sz="2200" i="1" baseline="30000" dirty="0" err="1" smtClean="0"/>
              <a:t>n</a:t>
            </a:r>
            <a:r>
              <a:rPr lang="en-US" sz="2200" dirty="0" smtClean="0"/>
              <a:t> change in a direction </a:t>
            </a:r>
            <a:r>
              <a:rPr lang="en-US" sz="2200" b="1" i="1" dirty="0" smtClean="0"/>
              <a:t>w</a:t>
            </a:r>
            <a:r>
              <a:rPr lang="en-US" sz="2200" dirty="0" smtClean="0"/>
              <a:t> orthogonal to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315200" y="3074313"/>
                <a:ext cx="82631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074313"/>
                <a:ext cx="826311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889000" y="35315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31513"/>
                <a:ext cx="3032338" cy="4369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 smtClean="0">
                          <a:latin typeface="Cambria Math"/>
                        </a:rPr>
                        <m:t>𝒘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b="1" i="1">
                          <a:latin typeface="Cambria Math"/>
                        </a:rPr>
                        <m:t>𝒘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7" y="4245088"/>
                <a:ext cx="3032338" cy="43697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200" i="1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𝛿</m:t>
                      </m:r>
                      <m:sSup>
                        <m:sSupPr>
                          <m:ctrlPr>
                            <a:rPr lang="en-US" sz="2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718118"/>
                <a:ext cx="3032338" cy="430887"/>
              </a:xfrm>
              <a:prstGeom prst="rect">
                <a:avLst/>
              </a:prstGeom>
              <a:blipFill rotWithShape="1">
                <a:blip r:embed="rId8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3241934" y="4245088"/>
            <a:ext cx="339466" cy="936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33800" y="4445913"/>
            <a:ext cx="647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</a:t>
            </a:r>
            <a:endParaRPr lang="en-US" sz="22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933984" y="5410200"/>
            <a:ext cx="80920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Initialize </a:t>
            </a:r>
            <a:r>
              <a:rPr lang="en-US" sz="2200" b="1" dirty="0" smtClean="0"/>
              <a:t>B</a:t>
            </a:r>
            <a:r>
              <a:rPr lang="en-US" sz="2200" baseline="30000" dirty="0" smtClean="0"/>
              <a:t>0</a:t>
            </a:r>
            <a:r>
              <a:rPr lang="en-US" sz="2200" dirty="0" smtClean="0"/>
              <a:t> with identity matrix (or with finite difference approx.)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7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6" t="34842" r="30324" b="26200"/>
          <a:stretch/>
        </p:blipFill>
        <p:spPr bwMode="auto">
          <a:xfrm>
            <a:off x="152400" y="1502832"/>
            <a:ext cx="8877998" cy="352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181600" y="1981200"/>
            <a:ext cx="3768301" cy="1447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532812" cy="838200"/>
          </a:xfrm>
        </p:spPr>
        <p:txBody>
          <a:bodyPr/>
          <a:lstStyle/>
          <a:p>
            <a:r>
              <a:rPr lang="en-US" dirty="0" smtClean="0"/>
              <a:t>Same example as before but now with </a:t>
            </a:r>
            <a:r>
              <a:rPr lang="en-US" dirty="0" err="1" smtClean="0"/>
              <a:t>Broyden’s</a:t>
            </a:r>
            <a:r>
              <a:rPr lang="en-US" dirty="0" smtClean="0"/>
              <a:t> method</a:t>
            </a:r>
          </a:p>
          <a:p>
            <a:pPr marL="0" indent="0">
              <a:buNone/>
            </a:pPr>
            <a:endParaRPr lang="en-US" sz="300" dirty="0" smtClean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53200"/>
            <a:ext cx="2879725" cy="187325"/>
          </a:xfrm>
        </p:spPr>
        <p:txBody>
          <a:bodyPr/>
          <a:lstStyle/>
          <a:p>
            <a:pPr>
              <a:defRPr/>
            </a:pPr>
            <a:r>
              <a:rPr lang="nl-NL" dirty="0" smtClean="0"/>
              <a:t>Chemical Engineering and Chemistry / SPI</a:t>
            </a:r>
            <a:endParaRPr lang="nl-NL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43338" y="6567488"/>
            <a:ext cx="576262" cy="187325"/>
          </a:xfrm>
        </p:spPr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  <p:sp>
        <p:nvSpPr>
          <p:cNvPr id="24" name="Date Placeholder 5"/>
          <p:cNvSpPr>
            <a:spLocks noGrp="1"/>
          </p:cNvSpPr>
          <p:nvPr>
            <p:ph type="dt" sz="half" idx="12"/>
          </p:nvPr>
        </p:nvSpPr>
        <p:spPr>
          <a:xfrm>
            <a:off x="3194050" y="6567488"/>
            <a:ext cx="539750" cy="187325"/>
          </a:xfrm>
        </p:spPr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381000" y="5029200"/>
            <a:ext cx="6968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broyden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</a:t>
            </a:r>
            <a:r>
              <a:rPr lang="en-US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en-US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,[1;2],1e-12,1e-12)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5410200"/>
            <a:ext cx="74542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Requires 12 iterations (compare with Newton: 5 iterations)</a:t>
            </a:r>
            <a:endParaRPr lang="en-US" sz="2200" dirty="0"/>
          </a:p>
        </p:txBody>
      </p:sp>
      <p:sp>
        <p:nvSpPr>
          <p:cNvPr id="30" name="Rectangle 29"/>
          <p:cNvSpPr/>
          <p:nvPr/>
        </p:nvSpPr>
        <p:spPr>
          <a:xfrm>
            <a:off x="762000" y="5841087"/>
            <a:ext cx="63706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But much fewer function evaluations per iteration!</a:t>
            </a:r>
            <a:endParaRPr lang="en-US" sz="2200" dirty="0"/>
          </a:p>
        </p:txBody>
      </p:sp>
      <p:sp>
        <p:nvSpPr>
          <p:cNvPr id="35" name="Rectangle 34"/>
          <p:cNvSpPr/>
          <p:nvPr/>
        </p:nvSpPr>
        <p:spPr>
          <a:xfrm>
            <a:off x="5181600" y="1982450"/>
            <a:ext cx="38165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Slower convergence with </a:t>
            </a:r>
            <a:br>
              <a:rPr lang="en-US" sz="2200" dirty="0" smtClean="0"/>
            </a:br>
            <a:r>
              <a:rPr lang="en-US" sz="2200" dirty="0" err="1" smtClean="0"/>
              <a:t>Broyden’s</a:t>
            </a:r>
            <a:r>
              <a:rPr lang="en-US" sz="2200" dirty="0" smtClean="0"/>
              <a:t> method should be </a:t>
            </a:r>
            <a:br>
              <a:rPr lang="en-US" sz="2200" dirty="0" smtClean="0"/>
            </a:br>
            <a:r>
              <a:rPr lang="en-US" sz="2200" dirty="0" smtClean="0"/>
              <a:t>offset by improved efficiency </a:t>
            </a:r>
            <a:br>
              <a:rPr lang="en-US" sz="2200" dirty="0" smtClean="0"/>
            </a:br>
            <a:r>
              <a:rPr lang="en-US" sz="2200" dirty="0" smtClean="0"/>
              <a:t>of each iteration!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54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990600"/>
            <a:ext cx="8456612" cy="4541838"/>
          </a:xfrm>
        </p:spPr>
        <p:txBody>
          <a:bodyPr/>
          <a:lstStyle/>
          <a:p>
            <a:r>
              <a:rPr lang="en-US" dirty="0" smtClean="0"/>
              <a:t>Recommendations for root finding:</a:t>
            </a: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 smtClean="0"/>
              <a:t>One-dimensional cases: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If it is not easy/cheap to compute the function’s derivative </a:t>
            </a:r>
            <a:br>
              <a:rPr lang="en-US" b="0" dirty="0" smtClean="0"/>
            </a:br>
            <a:r>
              <a:rPr lang="en-US" b="0" dirty="0" smtClean="0">
                <a:sym typeface="Symbol"/>
              </a:rPr>
              <a:t> use Brent’s algorithm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If derivative information is available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 use Newton-Raphson’s method + bookkeeping on bounds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     provided you can supply a good enough initial guess!!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There are specialized routines for (multiple) root finding of polynomials (but not covered in this course)</a:t>
            </a:r>
            <a:br>
              <a:rPr lang="en-US" b="0" dirty="0" smtClean="0">
                <a:sym typeface="Symbol"/>
              </a:rPr>
            </a:br>
            <a:endParaRPr lang="en-US" sz="1050" b="0" dirty="0" smtClean="0">
              <a:sym typeface="Symbol"/>
            </a:endParaRPr>
          </a:p>
          <a:p>
            <a:pPr lvl="1">
              <a:buFont typeface="Arial" panose="020B0604020202020204" pitchFamily="34" charset="0"/>
              <a:buChar char="−"/>
            </a:pPr>
            <a:r>
              <a:rPr lang="en-US" dirty="0" smtClean="0"/>
              <a:t>Multi-dimensional cases:</a:t>
            </a:r>
            <a:endParaRPr lang="en-US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/>
              <a:t>Use Newton-Raphson method, but make sure that you provide an initial guess close enough to achieve convergence</a:t>
            </a:r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dirty="0" smtClean="0">
                <a:sym typeface="Symbol"/>
              </a:rPr>
              <a:t>In case derivative information is expensive </a:t>
            </a:r>
            <a:br>
              <a:rPr lang="en-US" b="0" dirty="0" smtClean="0">
                <a:sym typeface="Symbol"/>
              </a:rPr>
            </a:br>
            <a:r>
              <a:rPr lang="en-US" b="0" dirty="0" smtClean="0">
                <a:sym typeface="Symbol"/>
              </a:rPr>
              <a:t> use </a:t>
            </a:r>
            <a:r>
              <a:rPr lang="en-US" b="0" dirty="0" err="1" smtClean="0">
                <a:sym typeface="Symbol"/>
              </a:rPr>
              <a:t>Broyden’s</a:t>
            </a:r>
            <a:r>
              <a:rPr lang="en-US" b="0" dirty="0" smtClean="0">
                <a:sym typeface="Symbol"/>
              </a:rPr>
              <a:t> method (</a:t>
            </a:r>
            <a:r>
              <a:rPr lang="en-US" b="0" smtClean="0">
                <a:sym typeface="Symbol"/>
              </a:rPr>
              <a:t>but slower convergence</a:t>
            </a:r>
            <a:r>
              <a:rPr lang="en-US" b="0" dirty="0" smtClean="0">
                <a:sym typeface="Symbol"/>
              </a:rPr>
              <a:t>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7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1143000"/>
            <a:ext cx="82296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Bracketing a root = knowing that the function changes</a:t>
            </a:r>
            <a:br>
              <a:rPr lang="en-US" dirty="0" smtClean="0"/>
            </a:br>
            <a:r>
              <a:rPr lang="en-US" dirty="0" smtClean="0"/>
              <a:t>                                  sign in an identified interval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4724400"/>
            <a:ext cx="799306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51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14388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69975" indent="-254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778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General best advise: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Always bracket a root before trying to </a:t>
            </a:r>
            <a:r>
              <a:rPr lang="en-US" b="0" kern="0" dirty="0" smtClean="0"/>
              <a:t>converge…</a:t>
            </a:r>
            <a:endParaRPr lang="en-US" b="0" kern="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kern="0" dirty="0"/>
              <a:t>Never allow your iteration </a:t>
            </a:r>
            <a:r>
              <a:rPr lang="en-US" b="0" kern="0" dirty="0" smtClean="0"/>
              <a:t>method </a:t>
            </a:r>
            <a:r>
              <a:rPr lang="en-US" b="0" kern="0" dirty="0"/>
              <a:t>to get outside the best bracketing bounds</a:t>
            </a:r>
            <a:r>
              <a:rPr lang="en-US" b="0" kern="0" dirty="0" smtClean="0"/>
              <a:t>…</a:t>
            </a:r>
            <a:endParaRPr lang="en-US" b="0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86200" y="23622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33600" y="3505200"/>
            <a:ext cx="449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311400" y="2710495"/>
            <a:ext cx="3970866" cy="1676970"/>
          </a:xfrm>
          <a:custGeom>
            <a:avLst/>
            <a:gdLst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2201333 w 4436533"/>
              <a:gd name="connsiteY4" fmla="*/ 12361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71155"/>
              <a:gd name="connsiteX1" fmla="*/ 643467 w 4436533"/>
              <a:gd name="connsiteY1" fmla="*/ 1769533 h 1771155"/>
              <a:gd name="connsiteX2" fmla="*/ 1058333 w 4436533"/>
              <a:gd name="connsiteY2" fmla="*/ 1447800 h 1771155"/>
              <a:gd name="connsiteX3" fmla="*/ 1405467 w 4436533"/>
              <a:gd name="connsiteY3" fmla="*/ 1210733 h 1771155"/>
              <a:gd name="connsiteX4" fmla="*/ 1913466 w 4436533"/>
              <a:gd name="connsiteY4" fmla="*/ 1185333 h 1771155"/>
              <a:gd name="connsiteX5" fmla="*/ 2785533 w 4436533"/>
              <a:gd name="connsiteY5" fmla="*/ 1439333 h 1771155"/>
              <a:gd name="connsiteX6" fmla="*/ 3539067 w 4436533"/>
              <a:gd name="connsiteY6" fmla="*/ 982133 h 1771155"/>
              <a:gd name="connsiteX7" fmla="*/ 4436533 w 4436533"/>
              <a:gd name="connsiteY7" fmla="*/ 0 h 1771155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785533 w 4436533"/>
              <a:gd name="connsiteY5" fmla="*/ 14393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913466 w 4436533"/>
              <a:gd name="connsiteY4" fmla="*/ 1185333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539067 w 4436533"/>
              <a:gd name="connsiteY6" fmla="*/ 982133 h 1762797"/>
              <a:gd name="connsiteX7" fmla="*/ 4436533 w 4436533"/>
              <a:gd name="connsiteY7" fmla="*/ 0 h 1762797"/>
              <a:gd name="connsiteX0" fmla="*/ 0 w 4436533"/>
              <a:gd name="connsiteY0" fmla="*/ 1549400 h 1762797"/>
              <a:gd name="connsiteX1" fmla="*/ 550334 w 4436533"/>
              <a:gd name="connsiteY1" fmla="*/ 1761067 h 1762797"/>
              <a:gd name="connsiteX2" fmla="*/ 1058333 w 4436533"/>
              <a:gd name="connsiteY2" fmla="*/ 1447800 h 1762797"/>
              <a:gd name="connsiteX3" fmla="*/ 1405467 w 4436533"/>
              <a:gd name="connsiteY3" fmla="*/ 1210733 h 1762797"/>
              <a:gd name="connsiteX4" fmla="*/ 1761066 w 4436533"/>
              <a:gd name="connsiteY4" fmla="*/ 1168400 h 1762797"/>
              <a:gd name="connsiteX5" fmla="*/ 2353733 w 4436533"/>
              <a:gd name="connsiteY5" fmla="*/ 1490133 h 1762797"/>
              <a:gd name="connsiteX6" fmla="*/ 3090334 w 4436533"/>
              <a:gd name="connsiteY6" fmla="*/ 304800 h 1762797"/>
              <a:gd name="connsiteX7" fmla="*/ 4436533 w 4436533"/>
              <a:gd name="connsiteY7" fmla="*/ 0 h 1762797"/>
              <a:gd name="connsiteX0" fmla="*/ 0 w 3970866"/>
              <a:gd name="connsiteY0" fmla="*/ 1298313 h 1511710"/>
              <a:gd name="connsiteX1" fmla="*/ 550334 w 3970866"/>
              <a:gd name="connsiteY1" fmla="*/ 1509980 h 1511710"/>
              <a:gd name="connsiteX2" fmla="*/ 1058333 w 3970866"/>
              <a:gd name="connsiteY2" fmla="*/ 1196713 h 1511710"/>
              <a:gd name="connsiteX3" fmla="*/ 1405467 w 3970866"/>
              <a:gd name="connsiteY3" fmla="*/ 959646 h 1511710"/>
              <a:gd name="connsiteX4" fmla="*/ 1761066 w 3970866"/>
              <a:gd name="connsiteY4" fmla="*/ 917313 h 1511710"/>
              <a:gd name="connsiteX5" fmla="*/ 2353733 w 3970866"/>
              <a:gd name="connsiteY5" fmla="*/ 1239046 h 1511710"/>
              <a:gd name="connsiteX6" fmla="*/ 3090334 w 3970866"/>
              <a:gd name="connsiteY6" fmla="*/ 53713 h 1511710"/>
              <a:gd name="connsiteX7" fmla="*/ 3970866 w 3970866"/>
              <a:gd name="connsiteY7" fmla="*/ 62180 h 1511710"/>
              <a:gd name="connsiteX0" fmla="*/ 0 w 3970866"/>
              <a:gd name="connsiteY0" fmla="*/ 1470509 h 1683906"/>
              <a:gd name="connsiteX1" fmla="*/ 550334 w 3970866"/>
              <a:gd name="connsiteY1" fmla="*/ 1682176 h 1683906"/>
              <a:gd name="connsiteX2" fmla="*/ 1058333 w 3970866"/>
              <a:gd name="connsiteY2" fmla="*/ 1368909 h 1683906"/>
              <a:gd name="connsiteX3" fmla="*/ 1405467 w 3970866"/>
              <a:gd name="connsiteY3" fmla="*/ 1131842 h 1683906"/>
              <a:gd name="connsiteX4" fmla="*/ 1761066 w 3970866"/>
              <a:gd name="connsiteY4" fmla="*/ 1089509 h 1683906"/>
              <a:gd name="connsiteX5" fmla="*/ 2353733 w 3970866"/>
              <a:gd name="connsiteY5" fmla="*/ 1411242 h 1683906"/>
              <a:gd name="connsiteX6" fmla="*/ 2988734 w 3970866"/>
              <a:gd name="connsiteY6" fmla="*/ 39642 h 1683906"/>
              <a:gd name="connsiteX7" fmla="*/ 3970866 w 3970866"/>
              <a:gd name="connsiteY7" fmla="*/ 234376 h 1683906"/>
              <a:gd name="connsiteX0" fmla="*/ 0 w 3970866"/>
              <a:gd name="connsiteY0" fmla="*/ 1463573 h 1676970"/>
              <a:gd name="connsiteX1" fmla="*/ 550334 w 3970866"/>
              <a:gd name="connsiteY1" fmla="*/ 1675240 h 1676970"/>
              <a:gd name="connsiteX2" fmla="*/ 1058333 w 3970866"/>
              <a:gd name="connsiteY2" fmla="*/ 1361973 h 1676970"/>
              <a:gd name="connsiteX3" fmla="*/ 1405467 w 3970866"/>
              <a:gd name="connsiteY3" fmla="*/ 1124906 h 1676970"/>
              <a:gd name="connsiteX4" fmla="*/ 1761066 w 3970866"/>
              <a:gd name="connsiteY4" fmla="*/ 1082573 h 1676970"/>
              <a:gd name="connsiteX5" fmla="*/ 2260600 w 3970866"/>
              <a:gd name="connsiteY5" fmla="*/ 1268839 h 1676970"/>
              <a:gd name="connsiteX6" fmla="*/ 2988734 w 3970866"/>
              <a:gd name="connsiteY6" fmla="*/ 32706 h 1676970"/>
              <a:gd name="connsiteX7" fmla="*/ 3970866 w 3970866"/>
              <a:gd name="connsiteY7" fmla="*/ 227440 h 167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0866" h="1676970">
                <a:moveTo>
                  <a:pt x="0" y="1463573"/>
                </a:moveTo>
                <a:cubicBezTo>
                  <a:pt x="233539" y="1582106"/>
                  <a:pt x="373945" y="1692173"/>
                  <a:pt x="550334" y="1675240"/>
                </a:cubicBezTo>
                <a:cubicBezTo>
                  <a:pt x="726723" y="1658307"/>
                  <a:pt x="915811" y="1453695"/>
                  <a:pt x="1058333" y="1361973"/>
                </a:cubicBezTo>
                <a:cubicBezTo>
                  <a:pt x="1200855" y="1270251"/>
                  <a:pt x="1288345" y="1171473"/>
                  <a:pt x="1405467" y="1124906"/>
                </a:cubicBezTo>
                <a:cubicBezTo>
                  <a:pt x="1522589" y="1078339"/>
                  <a:pt x="1618544" y="1058584"/>
                  <a:pt x="1761066" y="1082573"/>
                </a:cubicBezTo>
                <a:cubicBezTo>
                  <a:pt x="1903588" y="1106562"/>
                  <a:pt x="2055989" y="1443817"/>
                  <a:pt x="2260600" y="1268839"/>
                </a:cubicBezTo>
                <a:cubicBezTo>
                  <a:pt x="2465211" y="1093861"/>
                  <a:pt x="2703690" y="206272"/>
                  <a:pt x="2988734" y="32706"/>
                </a:cubicBezTo>
                <a:cubicBezTo>
                  <a:pt x="3273778" y="-140860"/>
                  <a:pt x="3787422" y="443340"/>
                  <a:pt x="3970866" y="2274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43600" y="2895600"/>
            <a:ext cx="0" cy="60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24200" y="3505200"/>
            <a:ext cx="0" cy="762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05400" y="2286000"/>
            <a:ext cx="5934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f</a:t>
            </a:r>
            <a:r>
              <a:rPr lang="nl-NL" sz="2200" dirty="0" smtClean="0"/>
              <a:t>(</a:t>
            </a:r>
            <a:r>
              <a:rPr lang="nl-NL" sz="2200" i="1" dirty="0" smtClean="0"/>
              <a:t>x</a:t>
            </a:r>
            <a:r>
              <a:rPr lang="nl-NL" sz="2200" dirty="0" smtClean="0"/>
              <a:t>)</a:t>
            </a:r>
            <a:endParaRPr lang="en-US" sz="22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5772719" y="3455313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b</a:t>
            </a:r>
            <a:endParaRPr lang="en-US" sz="2200" b="1" i="1" dirty="0"/>
          </a:p>
        </p:txBody>
      </p:sp>
      <p:sp>
        <p:nvSpPr>
          <p:cNvPr id="23" name="Rectangle 22"/>
          <p:cNvSpPr/>
          <p:nvPr/>
        </p:nvSpPr>
        <p:spPr>
          <a:xfrm>
            <a:off x="2819400" y="3429000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200" i="1" dirty="0" smtClean="0"/>
              <a:t>a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396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1622425"/>
          </a:xfrm>
        </p:spPr>
        <p:txBody>
          <a:bodyPr/>
          <a:lstStyle/>
          <a:p>
            <a:r>
              <a:rPr lang="en-US" dirty="0" smtClean="0"/>
              <a:t>Examples of pitfalls of bracketing…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pic>
        <p:nvPicPr>
          <p:cNvPr id="12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r="5301" b="76130"/>
          <a:stretch/>
        </p:blipFill>
        <p:spPr bwMode="auto">
          <a:xfrm>
            <a:off x="914399" y="1572464"/>
            <a:ext cx="2514601" cy="184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261533" y="3443287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No answer </a:t>
            </a:r>
            <a:r>
              <a:rPr lang="en-US" altLang="en-US" b="1" dirty="0" smtClean="0"/>
              <a:t>(no </a:t>
            </a:r>
            <a:r>
              <a:rPr lang="en-US" altLang="en-US" b="1" dirty="0"/>
              <a:t>root)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185333" y="5943600"/>
            <a:ext cx="235003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Nice case (one root)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736570" y="3429000"/>
            <a:ext cx="2350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Oops!!  (two roots!!)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888845" y="5943600"/>
            <a:ext cx="48025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Three </a:t>
            </a:r>
            <a:r>
              <a:rPr lang="en-US" altLang="en-US" b="1" dirty="0" smtClean="0"/>
              <a:t>roots (might </a:t>
            </a:r>
            <a:r>
              <a:rPr lang="en-US" altLang="en-US" b="1" dirty="0"/>
              <a:t>work for a while</a:t>
            </a:r>
            <a:r>
              <a:rPr lang="en-US" altLang="en-US" b="1" dirty="0" smtClean="0"/>
              <a:t>!)</a:t>
            </a:r>
            <a:endParaRPr lang="en-US" altLang="en-US" b="1" dirty="0"/>
          </a:p>
        </p:txBody>
      </p:sp>
      <p:pic>
        <p:nvPicPr>
          <p:cNvPr id="17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t="47449" r="6124" b="29538"/>
          <a:stretch/>
        </p:blipFill>
        <p:spPr bwMode="auto">
          <a:xfrm>
            <a:off x="4422245" y="1600200"/>
            <a:ext cx="2562755" cy="180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t="24848" r="5301" b="52260"/>
          <a:stretch/>
        </p:blipFill>
        <p:spPr bwMode="auto">
          <a:xfrm>
            <a:off x="914399" y="4107763"/>
            <a:ext cx="2514601" cy="17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Fig05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t="70312" r="-8046" b="2895"/>
          <a:stretch/>
        </p:blipFill>
        <p:spPr bwMode="auto">
          <a:xfrm>
            <a:off x="4422244" y="3962401"/>
            <a:ext cx="280906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21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304212" cy="45418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Exercise 1: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function in MATLAB to bracket a function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given an initial guessed range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(via expansion of the interval)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Write a program to find out how many roots exist (at minimum) in the interval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838200" y="4876800"/>
            <a:ext cx="7715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 smtClean="0">
                <a:sym typeface="Symbol"/>
              </a:rPr>
              <a:t>Of course these </a:t>
            </a:r>
            <a:r>
              <a:rPr lang="nl-NL" sz="2200" dirty="0" err="1" smtClean="0">
                <a:sym typeface="Symbol"/>
              </a:rPr>
              <a:t>functions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can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then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be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combined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to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create</a:t>
            </a:r>
            <a:r>
              <a:rPr lang="nl-NL" sz="2200" dirty="0" smtClean="0">
                <a:sym typeface="Symbol"/>
              </a:rPr>
              <a:t> </a:t>
            </a:r>
            <a:br>
              <a:rPr lang="nl-NL" sz="2200" dirty="0" smtClean="0">
                <a:sym typeface="Symbol"/>
              </a:rPr>
            </a:br>
            <a:r>
              <a:rPr lang="nl-NL" sz="2200" dirty="0" smtClean="0">
                <a:sym typeface="Symbol"/>
              </a:rPr>
              <a:t>a </a:t>
            </a:r>
            <a:r>
              <a:rPr lang="nl-NL" sz="2200" dirty="0" err="1" smtClean="0">
                <a:sym typeface="Symbol"/>
              </a:rPr>
              <a:t>function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that</a:t>
            </a:r>
            <a:r>
              <a:rPr lang="nl-NL" sz="2200" dirty="0" smtClean="0">
                <a:sym typeface="Symbol"/>
              </a:rPr>
              <a:t> returns </a:t>
            </a:r>
            <a:r>
              <a:rPr lang="nl-NL" sz="2200" dirty="0" err="1" smtClean="0">
                <a:sym typeface="Symbol"/>
              </a:rPr>
              <a:t>bracketing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intervals</a:t>
            </a:r>
            <a:r>
              <a:rPr lang="nl-NL" sz="2200" dirty="0" smtClean="0">
                <a:sym typeface="Symbol"/>
              </a:rPr>
              <a:t> </a:t>
            </a:r>
            <a:r>
              <a:rPr lang="nl-NL" sz="2200" dirty="0" err="1" smtClean="0">
                <a:sym typeface="Symbol"/>
              </a:rPr>
              <a:t>for</a:t>
            </a:r>
            <a:r>
              <a:rPr lang="nl-NL" sz="2200" dirty="0" smtClean="0">
                <a:sym typeface="Symbol"/>
              </a:rPr>
              <a:t> different </a:t>
            </a:r>
            <a:r>
              <a:rPr lang="nl-NL" sz="2200" dirty="0" err="1" smtClean="0">
                <a:sym typeface="Symbol"/>
              </a:rPr>
              <a:t>roots</a:t>
            </a:r>
            <a:r>
              <a:rPr lang="nl-NL" sz="2200" dirty="0" smtClean="0">
                <a:sym typeface="Symbol"/>
              </a:rPr>
              <a:t>.</a:t>
            </a: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948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functions in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Chemical Engineering and Chemistry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Page </a:t>
            </a:r>
            <a:fld id="{15A570E5-E3D4-4EFE-ADDC-AC652314829E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DA8CF0D-2E17-4B12-80F5-EC1C0BBA20A0}" type="datetime1">
              <a:rPr lang="nl-NL" smtClean="0"/>
              <a:pPr>
                <a:defRPr/>
              </a:pPr>
              <a:t>1-12-2016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1188" y="1066800"/>
            <a:ext cx="7993062" cy="4541838"/>
          </a:xfrm>
        </p:spPr>
        <p:txBody>
          <a:bodyPr/>
          <a:lstStyle/>
          <a:p>
            <a:r>
              <a:rPr lang="en-US" b="0" dirty="0" smtClean="0"/>
              <a:t>In MATLAB function names can be passed as arguments to functions, this is called a </a:t>
            </a:r>
            <a:r>
              <a:rPr lang="en-US" dirty="0" smtClean="0"/>
              <a:t>function handle </a:t>
            </a:r>
            <a:br>
              <a:rPr lang="en-US" dirty="0" smtClean="0"/>
            </a:br>
            <a:r>
              <a:rPr lang="en-US" b="0" dirty="0" smtClean="0"/>
              <a:t>(other programs would call this pointer).</a:t>
            </a:r>
            <a:br>
              <a:rPr lang="en-US" b="0" dirty="0" smtClean="0"/>
            </a:br>
            <a:endParaRPr lang="en-US" sz="700" b="0" dirty="0" smtClean="0"/>
          </a:p>
          <a:p>
            <a:r>
              <a:rPr lang="en-US" b="0" dirty="0" smtClean="0"/>
              <a:t>For example: to solve </a:t>
            </a:r>
            <a:r>
              <a:rPr lang="en-US" b="0" i="1" dirty="0" smtClean="0"/>
              <a:t>f</a:t>
            </a:r>
            <a:r>
              <a:rPr lang="en-US" b="0" dirty="0" smtClean="0"/>
              <a:t>(</a:t>
            </a:r>
            <a:r>
              <a:rPr lang="en-US" b="0" i="1" dirty="0" smtClean="0"/>
              <a:t>x</a:t>
            </a:r>
            <a:r>
              <a:rPr lang="en-US" b="0" dirty="0" smtClean="0"/>
              <a:t>) = </a:t>
            </a:r>
            <a:r>
              <a:rPr lang="en-US" b="0" i="1" dirty="0" smtClean="0"/>
              <a:t>x</a:t>
            </a:r>
            <a:r>
              <a:rPr lang="en-US" b="0" baseline="30000" dirty="0" smtClean="0"/>
              <a:t>2 </a:t>
            </a:r>
            <a:r>
              <a:rPr lang="en-US" b="0" dirty="0" smtClean="0"/>
              <a:t>− 4</a:t>
            </a:r>
            <a:r>
              <a:rPr lang="en-US" b="0" i="1" dirty="0" smtClean="0"/>
              <a:t>x</a:t>
            </a:r>
            <a:r>
              <a:rPr lang="en-US" b="0" dirty="0" smtClean="0"/>
              <a:t> + 2 = 0 numerically, we can write a function that returns the value of </a:t>
            </a:r>
            <a:r>
              <a:rPr lang="en-US" b="0" i="1" dirty="0" smtClean="0"/>
              <a:t>f</a:t>
            </a:r>
            <a:r>
              <a:rPr lang="en-US" b="0" dirty="0" smtClean="0"/>
              <a:t>: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sz="1600" b="0" dirty="0"/>
          </a:p>
          <a:p>
            <a:r>
              <a:rPr lang="en-US" b="0" dirty="0" smtClean="0"/>
              <a:t>The function handle can be used as an alias</a:t>
            </a:r>
            <a:br>
              <a:rPr lang="en-US" b="0" dirty="0" smtClean="0"/>
            </a:br>
            <a:endParaRPr lang="en-US" b="0" dirty="0" smtClean="0"/>
          </a:p>
          <a:p>
            <a:endParaRPr lang="en-US" sz="500" b="0" dirty="0"/>
          </a:p>
          <a:p>
            <a:r>
              <a:rPr lang="en-US" b="0" dirty="0" smtClean="0"/>
              <a:t>We can then call a solving routine (e.g. </a:t>
            </a:r>
            <a:r>
              <a:rPr lang="en-US" b="0" dirty="0" err="1" smtClean="0"/>
              <a:t>fzero</a:t>
            </a:r>
            <a:r>
              <a:rPr lang="en-US" b="0" dirty="0" smtClean="0"/>
              <a:t>):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1143000" y="3099137"/>
            <a:ext cx="541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function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f =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(x)</a:t>
            </a:r>
            <a:b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</a:b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 = x^2 – 4*x + 2;</a:t>
            </a:r>
          </a:p>
          <a:p>
            <a:r>
              <a:rPr lang="nl-NL" sz="2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return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3409890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ym typeface="Symbol"/>
              </a:rPr>
              <a:t>(</a:t>
            </a:r>
            <a:r>
              <a:rPr lang="nl-NL" sz="2000" dirty="0" err="1" smtClean="0">
                <a:sym typeface="Symbol"/>
              </a:rPr>
              <a:t>Note</a:t>
            </a:r>
            <a:r>
              <a:rPr lang="nl-NL" sz="2000" dirty="0" smtClean="0">
                <a:sym typeface="Symbol"/>
              </a:rPr>
              <a:t>: case </a:t>
            </a:r>
            <a:r>
              <a:rPr lang="nl-NL" sz="2000" dirty="0" err="1" smtClean="0">
                <a:sym typeface="Symbol"/>
              </a:rPr>
              <a:t>sensitive</a:t>
            </a:r>
            <a:r>
              <a:rPr lang="nl-NL" sz="2000" dirty="0" smtClean="0">
                <a:sym typeface="Symbol"/>
              </a:rPr>
              <a:t>!!)</a:t>
            </a:r>
            <a:endParaRPr lang="en-US" sz="20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1143000" y="561969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ans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 =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(@MyFunc,5)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4705290"/>
            <a:ext cx="556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f = @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MyFunc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; a = 4; b = f(a)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9932" y="6033882"/>
            <a:ext cx="6002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&gt;&gt; </a:t>
            </a:r>
            <a:r>
              <a:rPr lang="nl-NL" sz="20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fzero</a:t>
            </a:r>
            <a:r>
              <a:rPr lang="nl-NL" sz="2000" dirty="0" smtClean="0">
                <a:solidFill>
                  <a:srgbClr val="000000"/>
                </a:solidFill>
                <a:latin typeface="Century Gothic" panose="020B0502020202020204" pitchFamily="34" charset="0"/>
                <a:ea typeface="Cambria Math" panose="02040503050406030204" pitchFamily="18" charset="0"/>
                <a:cs typeface="Helvetica" panose="020B0604020202020204" pitchFamily="34" charset="0"/>
                <a:sym typeface="Symbol"/>
              </a:rPr>
              <a:t>(@(x) x^2-4*x+2,5)</a:t>
            </a: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Cambria Math" panose="02040503050406030204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04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 special blue">
  <a:themeElements>
    <a:clrScheme name="TUe special blu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blu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 special blue</Template>
  <TotalTime>25543</TotalTime>
  <Words>4155</Words>
  <Application>Microsoft Office PowerPoint</Application>
  <PresentationFormat>On-screen Show (4:3)</PresentationFormat>
  <Paragraphs>730</Paragraphs>
  <Slides>52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TUe special blue</vt:lpstr>
      <vt:lpstr>Blue bullets</vt:lpstr>
      <vt:lpstr>PhotoImpact</vt:lpstr>
      <vt:lpstr>Numerical methods  for Chemical Engineers:  Non-linear equations  </vt:lpstr>
      <vt:lpstr>Content</vt:lpstr>
      <vt:lpstr>Outline</vt:lpstr>
      <vt:lpstr>General idea</vt:lpstr>
      <vt:lpstr>Bracketing</vt:lpstr>
      <vt:lpstr>Bracketing</vt:lpstr>
      <vt:lpstr>General idea</vt:lpstr>
      <vt:lpstr>Bracketing</vt:lpstr>
      <vt:lpstr>Passing functions in Matlab</vt:lpstr>
      <vt:lpstr>Bracketing</vt:lpstr>
      <vt:lpstr>Bracketing</vt:lpstr>
      <vt:lpstr>Bracketing</vt:lpstr>
      <vt:lpstr>Bisection method</vt:lpstr>
      <vt:lpstr>Bisection</vt:lpstr>
      <vt:lpstr>Bisection method</vt:lpstr>
      <vt:lpstr>Bisection method</vt:lpstr>
      <vt:lpstr>Bisection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Secant and False position method</vt:lpstr>
      <vt:lpstr>Brent’s method</vt:lpstr>
      <vt:lpstr>Brent’s method</vt:lpstr>
      <vt:lpstr>Brent’s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Newton-Raphson method</vt:lpstr>
      <vt:lpstr>Broyden’s method</vt:lpstr>
      <vt:lpstr>Broyden’s method</vt:lpstr>
      <vt:lpstr>Broyden’s method</vt:lpstr>
      <vt:lpstr>Broyden’s method</vt:lpstr>
      <vt:lpstr>Conclusions</vt:lpstr>
    </vt:vector>
  </TitlesOfParts>
  <Company>TNW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Administrator</dc:creator>
  <dc:description>Design by Volle Kracht_x000d_
Template by Orange Pepper BV_x000d_
Copyright 2008</dc:description>
  <cp:lastModifiedBy>Sint Annaland, M. van</cp:lastModifiedBy>
  <cp:revision>1459</cp:revision>
  <cp:lastPrinted>2015-08-01T20:10:49Z</cp:lastPrinted>
  <dcterms:created xsi:type="dcterms:W3CDTF">2010-05-06T07:35:08Z</dcterms:created>
  <dcterms:modified xsi:type="dcterms:W3CDTF">2016-12-01T07:00:13Z</dcterms:modified>
</cp:coreProperties>
</file>